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3" r:id="rId2"/>
    <p:sldId id="274" r:id="rId3"/>
    <p:sldId id="316" r:id="rId4"/>
    <p:sldId id="279" r:id="rId5"/>
    <p:sldId id="280" r:id="rId6"/>
    <p:sldId id="281" r:id="rId7"/>
    <p:sldId id="282" r:id="rId8"/>
    <p:sldId id="285" r:id="rId9"/>
    <p:sldId id="312" r:id="rId10"/>
    <p:sldId id="313" r:id="rId11"/>
    <p:sldId id="286" r:id="rId12"/>
    <p:sldId id="301" r:id="rId13"/>
    <p:sldId id="278" r:id="rId14"/>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F9D369-66DB-E79B-63FD-76EA39FE7AC4}" name="Jack Goble" initials="JG" userId="S::Jack.Goble@chess-dynamics.com::bcee4364-0069-4633-a9ea-37fa2fc4c9b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F7F"/>
    <a:srgbClr val="7581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A8AD1A-684C-4E95-B068-6A28D3E7EDDA}" v="52" dt="2024-05-31T09:47:48.3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8764" autoAdjust="0"/>
  </p:normalViewPr>
  <p:slideViewPr>
    <p:cSldViewPr snapToGrid="0">
      <p:cViewPr varScale="1">
        <p:scale>
          <a:sx n="90" d="100"/>
          <a:sy n="90" d="100"/>
        </p:scale>
        <p:origin x="1098" y="90"/>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k Goble" userId="bcee4364-0069-4633-a9ea-37fa2fc4c9ba" providerId="ADAL" clId="{FAA8AD1A-684C-4E95-B068-6A28D3E7EDDA}"/>
    <pc:docChg chg="undo custSel modSld">
      <pc:chgData name="Jack Goble" userId="bcee4364-0069-4633-a9ea-37fa2fc4c9ba" providerId="ADAL" clId="{FAA8AD1A-684C-4E95-B068-6A28D3E7EDDA}" dt="2024-05-31T09:55:50.256" v="59"/>
      <pc:docMkLst>
        <pc:docMk/>
      </pc:docMkLst>
      <pc:sldChg chg="modSp addCm">
        <pc:chgData name="Jack Goble" userId="bcee4364-0069-4633-a9ea-37fa2fc4c9ba" providerId="ADAL" clId="{FAA8AD1A-684C-4E95-B068-6A28D3E7EDDA}" dt="2024-05-31T09:46:59.546" v="22"/>
        <pc:sldMkLst>
          <pc:docMk/>
          <pc:sldMk cId="2747412944" sldId="274"/>
        </pc:sldMkLst>
        <pc:spChg chg="mod">
          <ac:chgData name="Jack Goble" userId="bcee4364-0069-4633-a9ea-37fa2fc4c9ba" providerId="ADAL" clId="{FAA8AD1A-684C-4E95-B068-6A28D3E7EDDA}" dt="2024-05-31T09:46:28.026" v="21" actId="20577"/>
          <ac:spMkLst>
            <pc:docMk/>
            <pc:sldMk cId="2747412944" sldId="274"/>
            <ac:spMk id="9" creationId="{2B74E01F-EF3E-47AE-90DA-2EB278CF44D0}"/>
          </ac:spMkLst>
        </pc:spChg>
        <pc:extLst>
          <p:ext xmlns:p="http://schemas.openxmlformats.org/presentationml/2006/main" uri="{D6D511B9-2390-475A-947B-AFAB55BFBCF1}">
            <pc226:cmChg xmlns:pc226="http://schemas.microsoft.com/office/powerpoint/2022/06/main/command" chg="add">
              <pc226:chgData name="Jack Goble" userId="bcee4364-0069-4633-a9ea-37fa2fc4c9ba" providerId="ADAL" clId="{FAA8AD1A-684C-4E95-B068-6A28D3E7EDDA}" dt="2024-05-31T09:46:59.546" v="22"/>
              <pc2:cmMkLst xmlns:pc2="http://schemas.microsoft.com/office/powerpoint/2019/9/main/command">
                <pc:docMk/>
                <pc:sldMk cId="2747412944" sldId="274"/>
                <pc2:cmMk id="{DC91ACB2-DD50-4991-8BDA-47DBC80AF204}"/>
              </pc2:cmMkLst>
            </pc226:cmChg>
          </p:ext>
        </pc:extLst>
      </pc:sldChg>
      <pc:sldChg chg="modSp mod addCm modCm">
        <pc:chgData name="Jack Goble" userId="bcee4364-0069-4633-a9ea-37fa2fc4c9ba" providerId="ADAL" clId="{FAA8AD1A-684C-4E95-B068-6A28D3E7EDDA}" dt="2024-05-31T09:49:15.716" v="58" actId="14734"/>
        <pc:sldMkLst>
          <pc:docMk/>
          <pc:sldMk cId="2560465274" sldId="280"/>
        </pc:sldMkLst>
        <pc:graphicFrameChg chg="modGraphic">
          <ac:chgData name="Jack Goble" userId="bcee4364-0069-4633-a9ea-37fa2fc4c9ba" providerId="ADAL" clId="{FAA8AD1A-684C-4E95-B068-6A28D3E7EDDA}" dt="2024-05-31T09:49:15.716" v="58" actId="14734"/>
          <ac:graphicFrameMkLst>
            <pc:docMk/>
            <pc:sldMk cId="2560465274" sldId="280"/>
            <ac:graphicFrameMk id="22" creationId="{38409EDA-0F8C-4FF4-A4FC-771423E5B750}"/>
          </ac:graphicFrameMkLst>
        </pc:graphicFrameChg>
        <pc:extLst>
          <p:ext xmlns:p="http://schemas.openxmlformats.org/presentationml/2006/main" uri="{D6D511B9-2390-475A-947B-AFAB55BFBCF1}">
            <pc226:cmChg xmlns:pc226="http://schemas.microsoft.com/office/powerpoint/2022/06/main/command" chg="add mod">
              <pc226:chgData name="Jack Goble" userId="bcee4364-0069-4633-a9ea-37fa2fc4c9ba" providerId="ADAL" clId="{FAA8AD1A-684C-4E95-B068-6A28D3E7EDDA}" dt="2024-05-31T09:49:03.434" v="56" actId="20577"/>
              <pc2:cmMkLst xmlns:pc2="http://schemas.microsoft.com/office/powerpoint/2019/9/main/command">
                <pc:docMk/>
                <pc:sldMk cId="2560465274" sldId="280"/>
                <pc2:cmMk id="{3D159BA0-FC11-4E1E-8EE6-9772AFD32B90}"/>
              </pc2:cmMkLst>
            </pc226:cmChg>
          </p:ext>
        </pc:extLst>
      </pc:sldChg>
      <pc:sldChg chg="addCm">
        <pc:chgData name="Jack Goble" userId="bcee4364-0069-4633-a9ea-37fa2fc4c9ba" providerId="ADAL" clId="{FAA8AD1A-684C-4E95-B068-6A28D3E7EDDA}" dt="2024-05-31T09:55:50.256" v="59"/>
        <pc:sldMkLst>
          <pc:docMk/>
          <pc:sldMk cId="203843689" sldId="281"/>
        </pc:sldMkLst>
        <pc:extLst>
          <p:ext xmlns:p="http://schemas.openxmlformats.org/presentationml/2006/main" uri="{D6D511B9-2390-475A-947B-AFAB55BFBCF1}">
            <pc226:cmChg xmlns:pc226="http://schemas.microsoft.com/office/powerpoint/2022/06/main/command" chg="add">
              <pc226:chgData name="Jack Goble" userId="bcee4364-0069-4633-a9ea-37fa2fc4c9ba" providerId="ADAL" clId="{FAA8AD1A-684C-4E95-B068-6A28D3E7EDDA}" dt="2024-05-31T09:55:50.256" v="59"/>
              <pc2:cmMkLst xmlns:pc2="http://schemas.microsoft.com/office/powerpoint/2019/9/main/command">
                <pc:docMk/>
                <pc:sldMk cId="203843689" sldId="281"/>
                <pc2:cmMk id="{049BABEF-1B0E-4E37-87CD-1539CAE1D7F4}"/>
              </pc2:cmMkLst>
            </pc226:cmChg>
          </p:ext>
        </pc:extLst>
      </pc:sldChg>
      <pc:sldChg chg="modSp addCm">
        <pc:chgData name="Jack Goble" userId="bcee4364-0069-4633-a9ea-37fa2fc4c9ba" providerId="ADAL" clId="{FAA8AD1A-684C-4E95-B068-6A28D3E7EDDA}" dt="2024-05-31T09:48:04.188" v="53"/>
        <pc:sldMkLst>
          <pc:docMk/>
          <pc:sldMk cId="3822072336" sldId="316"/>
        </pc:sldMkLst>
        <pc:spChg chg="mod">
          <ac:chgData name="Jack Goble" userId="bcee4364-0069-4633-a9ea-37fa2fc4c9ba" providerId="ADAL" clId="{FAA8AD1A-684C-4E95-B068-6A28D3E7EDDA}" dt="2024-05-31T09:47:48.346" v="52" actId="6549"/>
          <ac:spMkLst>
            <pc:docMk/>
            <pc:sldMk cId="3822072336" sldId="316"/>
            <ac:spMk id="15" creationId="{889937FE-D2EA-DEC3-A843-BC00E7EA8338}"/>
          </ac:spMkLst>
        </pc:spChg>
        <pc:extLst>
          <p:ext xmlns:p="http://schemas.openxmlformats.org/presentationml/2006/main" uri="{D6D511B9-2390-475A-947B-AFAB55BFBCF1}">
            <pc226:cmChg xmlns:pc226="http://schemas.microsoft.com/office/powerpoint/2022/06/main/command" chg="add">
              <pc226:chgData name="Jack Goble" userId="bcee4364-0069-4633-a9ea-37fa2fc4c9ba" providerId="ADAL" clId="{FAA8AD1A-684C-4E95-B068-6A28D3E7EDDA}" dt="2024-05-31T09:48:04.188" v="53"/>
              <pc2:cmMkLst xmlns:pc2="http://schemas.microsoft.com/office/powerpoint/2019/9/main/command">
                <pc:docMk/>
                <pc:sldMk cId="3822072336" sldId="316"/>
                <pc2:cmMk id="{B685F3B4-EB62-4730-9856-0EEDCFC8DAEB}"/>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A95911B6-C83E-4FBA-94D7-F2222B997265}" type="datetimeFigureOut">
              <a:rPr lang="en-GB" smtClean="0"/>
              <a:t>03/06/2024</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7E7EA66F-AC92-4DA8-BB51-1DC3F1F1A128}" type="slidenum">
              <a:rPr lang="en-GB" smtClean="0"/>
              <a:t>‹#›</a:t>
            </a:fld>
            <a:endParaRPr lang="en-GB"/>
          </a:p>
        </p:txBody>
      </p:sp>
    </p:spTree>
    <p:extLst>
      <p:ext uri="{BB962C8B-B14F-4D97-AF65-F5344CB8AC3E}">
        <p14:creationId xmlns:p14="http://schemas.microsoft.com/office/powerpoint/2010/main" val="4156890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2</a:t>
            </a:fld>
            <a:endParaRPr lang="en-GB"/>
          </a:p>
        </p:txBody>
      </p:sp>
    </p:spTree>
    <p:extLst>
      <p:ext uri="{BB962C8B-B14F-4D97-AF65-F5344CB8AC3E}">
        <p14:creationId xmlns:p14="http://schemas.microsoft.com/office/powerpoint/2010/main" val="143163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3</a:t>
            </a:fld>
            <a:endParaRPr lang="en-GB"/>
          </a:p>
        </p:txBody>
      </p:sp>
    </p:spTree>
    <p:extLst>
      <p:ext uri="{BB962C8B-B14F-4D97-AF65-F5344CB8AC3E}">
        <p14:creationId xmlns:p14="http://schemas.microsoft.com/office/powerpoint/2010/main" val="1347332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Top Middle: Date and Time – This is Zulu time (Not </a:t>
            </a:r>
            <a:r>
              <a:rPr lang="en-GB" dirty="0" err="1"/>
              <a:t>Norweigen</a:t>
            </a:r>
            <a:r>
              <a:rPr lang="en-GB"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Top Right: Current system AZ and EL angles including Active Camera FOV in Mils</a:t>
            </a:r>
            <a:br>
              <a:rPr lang="en-GB" dirty="0"/>
            </a:br>
            <a:r>
              <a:rPr lang="en-GB" dirty="0"/>
              <a:t>Top Right: Compass / View of Camera direction in relation to the Container</a:t>
            </a:r>
          </a:p>
          <a:p>
            <a:r>
              <a:rPr lang="en-GB" dirty="0"/>
              <a:t>Right: Control Selection</a:t>
            </a:r>
          </a:p>
          <a:p>
            <a:r>
              <a:rPr lang="en-GB" dirty="0"/>
              <a:t>Right: Control Selection – Sub menu.</a:t>
            </a:r>
          </a:p>
          <a:p>
            <a:r>
              <a:rPr lang="en-GB" dirty="0"/>
              <a:t>Right: Sub Menu controls.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Bottom right: Access to Admin Menu</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Bottom: Modes, Imager, Laser Pointer and OOI (Objects of interest)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Mid Left: Video Recording and Image snapshot controls.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Very top left: Secondary Sensor Display. Selectable via Touch screen, F1 function Key</a:t>
            </a:r>
          </a:p>
          <a:p>
            <a:r>
              <a:rPr lang="en-GB" dirty="0"/>
              <a:t>Top Left in Green: Lat/Long of the vehicle</a:t>
            </a:r>
          </a:p>
          <a:p>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4</a:t>
            </a:fld>
            <a:endParaRPr lang="en-GB"/>
          </a:p>
        </p:txBody>
      </p:sp>
    </p:spTree>
    <p:extLst>
      <p:ext uri="{BB962C8B-B14F-4D97-AF65-F5344CB8AC3E}">
        <p14:creationId xmlns:p14="http://schemas.microsoft.com/office/powerpoint/2010/main" val="2070204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will go into to further tracking control later in the course.</a:t>
            </a:r>
          </a:p>
        </p:txBody>
      </p:sp>
      <p:sp>
        <p:nvSpPr>
          <p:cNvPr id="4" name="Slide Number Placeholder 3"/>
          <p:cNvSpPr>
            <a:spLocks noGrp="1"/>
          </p:cNvSpPr>
          <p:nvPr>
            <p:ph type="sldNum" sz="quarter" idx="5"/>
          </p:nvPr>
        </p:nvSpPr>
        <p:spPr/>
        <p:txBody>
          <a:bodyPr/>
          <a:lstStyle/>
          <a:p>
            <a:fld id="{7E7EA66F-AC92-4DA8-BB51-1DC3F1F1A128}" type="slidenum">
              <a:rPr lang="en-GB" smtClean="0"/>
              <a:t>6</a:t>
            </a:fld>
            <a:endParaRPr lang="en-GB"/>
          </a:p>
        </p:txBody>
      </p:sp>
    </p:spTree>
    <p:extLst>
      <p:ext uri="{BB962C8B-B14F-4D97-AF65-F5344CB8AC3E}">
        <p14:creationId xmlns:p14="http://schemas.microsoft.com/office/powerpoint/2010/main" val="3387996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Jammer control to be discussed Later in the slides.</a:t>
            </a:r>
          </a:p>
        </p:txBody>
      </p:sp>
      <p:sp>
        <p:nvSpPr>
          <p:cNvPr id="4" name="Slide Number Placeholder 3"/>
          <p:cNvSpPr>
            <a:spLocks noGrp="1"/>
          </p:cNvSpPr>
          <p:nvPr>
            <p:ph type="sldNum" sz="quarter" idx="5"/>
          </p:nvPr>
        </p:nvSpPr>
        <p:spPr/>
        <p:txBody>
          <a:bodyPr/>
          <a:lstStyle/>
          <a:p>
            <a:fld id="{7E7EA66F-AC92-4DA8-BB51-1DC3F1F1A128}" type="slidenum">
              <a:rPr lang="en-GB" smtClean="0"/>
              <a:t>7</a:t>
            </a:fld>
            <a:endParaRPr lang="en-GB"/>
          </a:p>
        </p:txBody>
      </p:sp>
    </p:spTree>
    <p:extLst>
      <p:ext uri="{BB962C8B-B14F-4D97-AF65-F5344CB8AC3E}">
        <p14:creationId xmlns:p14="http://schemas.microsoft.com/office/powerpoint/2010/main" val="101431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8</a:t>
            </a:fld>
            <a:endParaRPr lang="en-GB"/>
          </a:p>
        </p:txBody>
      </p:sp>
    </p:spTree>
    <p:extLst>
      <p:ext uri="{BB962C8B-B14F-4D97-AF65-F5344CB8AC3E}">
        <p14:creationId xmlns:p14="http://schemas.microsoft.com/office/powerpoint/2010/main" val="3406360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Night mode enhances the TV Camera for use at night, but does not give night vision or a Thermal image.</a:t>
            </a:r>
          </a:p>
        </p:txBody>
      </p:sp>
      <p:sp>
        <p:nvSpPr>
          <p:cNvPr id="4" name="Slide Number Placeholder 3"/>
          <p:cNvSpPr>
            <a:spLocks noGrp="1"/>
          </p:cNvSpPr>
          <p:nvPr>
            <p:ph type="sldNum" sz="quarter" idx="5"/>
          </p:nvPr>
        </p:nvSpPr>
        <p:spPr/>
        <p:txBody>
          <a:bodyPr/>
          <a:lstStyle/>
          <a:p>
            <a:fld id="{7E7EA66F-AC92-4DA8-BB51-1DC3F1F1A128}" type="slidenum">
              <a:rPr lang="en-GB" smtClean="0"/>
              <a:t>9</a:t>
            </a:fld>
            <a:endParaRPr lang="en-GB"/>
          </a:p>
        </p:txBody>
      </p:sp>
    </p:spTree>
    <p:extLst>
      <p:ext uri="{BB962C8B-B14F-4D97-AF65-F5344CB8AC3E}">
        <p14:creationId xmlns:p14="http://schemas.microsoft.com/office/powerpoint/2010/main" val="4124503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 Controls are similar to the TV Camera with some additional options.</a:t>
            </a:r>
          </a:p>
        </p:txBody>
      </p:sp>
      <p:sp>
        <p:nvSpPr>
          <p:cNvPr id="4" name="Slide Number Placeholder 3"/>
          <p:cNvSpPr>
            <a:spLocks noGrp="1"/>
          </p:cNvSpPr>
          <p:nvPr>
            <p:ph type="sldNum" sz="quarter" idx="5"/>
          </p:nvPr>
        </p:nvSpPr>
        <p:spPr/>
        <p:txBody>
          <a:bodyPr/>
          <a:lstStyle/>
          <a:p>
            <a:fld id="{7E7EA66F-AC92-4DA8-BB51-1DC3F1F1A128}" type="slidenum">
              <a:rPr lang="en-GB" smtClean="0"/>
              <a:t>10</a:t>
            </a:fld>
            <a:endParaRPr lang="en-GB"/>
          </a:p>
        </p:txBody>
      </p:sp>
    </p:spTree>
    <p:extLst>
      <p:ext uri="{BB962C8B-B14F-4D97-AF65-F5344CB8AC3E}">
        <p14:creationId xmlns:p14="http://schemas.microsoft.com/office/powerpoint/2010/main" val="651498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Thermal Camera Power: Good practice to switch the TI off when not in use. It has an internal cooling engine that has a life span.</a:t>
            </a:r>
          </a:p>
        </p:txBody>
      </p:sp>
      <p:sp>
        <p:nvSpPr>
          <p:cNvPr id="4" name="Slide Number Placeholder 3"/>
          <p:cNvSpPr>
            <a:spLocks noGrp="1"/>
          </p:cNvSpPr>
          <p:nvPr>
            <p:ph type="sldNum" sz="quarter" idx="5"/>
          </p:nvPr>
        </p:nvSpPr>
        <p:spPr/>
        <p:txBody>
          <a:bodyPr/>
          <a:lstStyle/>
          <a:p>
            <a:fld id="{7E7EA66F-AC92-4DA8-BB51-1DC3F1F1A128}" type="slidenum">
              <a:rPr lang="en-GB" smtClean="0"/>
              <a:t>11</a:t>
            </a:fld>
            <a:endParaRPr lang="en-GB"/>
          </a:p>
        </p:txBody>
      </p:sp>
    </p:spTree>
    <p:extLst>
      <p:ext uri="{BB962C8B-B14F-4D97-AF65-F5344CB8AC3E}">
        <p14:creationId xmlns:p14="http://schemas.microsoft.com/office/powerpoint/2010/main" val="3520684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The GPS data is also used to calculate a target position when the laser is fired, using the vehicle position and the range returned by the laser. This is displayed in the top right of the main sensor display, as well as the top right of the full screen display. </a:t>
            </a:r>
            <a:br>
              <a:rPr lang="en-GB" sz="1200" dirty="0"/>
            </a:br>
            <a:r>
              <a:rPr lang="en-GB" sz="1200" dirty="0"/>
              <a:t>Laser will be covered in a later module.</a:t>
            </a:r>
          </a:p>
          <a:p>
            <a:endParaRPr lang="en-GB" dirty="0"/>
          </a:p>
          <a:p>
            <a:r>
              <a:rPr lang="en-GB" dirty="0"/>
              <a:t>Admin Menus will be covered in a later module.</a:t>
            </a:r>
          </a:p>
        </p:txBody>
      </p:sp>
      <p:sp>
        <p:nvSpPr>
          <p:cNvPr id="4" name="Slide Number Placeholder 3"/>
          <p:cNvSpPr>
            <a:spLocks noGrp="1"/>
          </p:cNvSpPr>
          <p:nvPr>
            <p:ph type="sldNum" sz="quarter" idx="5"/>
          </p:nvPr>
        </p:nvSpPr>
        <p:spPr/>
        <p:txBody>
          <a:bodyPr/>
          <a:lstStyle/>
          <a:p>
            <a:fld id="{7E7EA66F-AC92-4DA8-BB51-1DC3F1F1A128}" type="slidenum">
              <a:rPr lang="en-GB" smtClean="0"/>
              <a:t>12</a:t>
            </a:fld>
            <a:endParaRPr lang="en-GB"/>
          </a:p>
        </p:txBody>
      </p:sp>
    </p:spTree>
    <p:extLst>
      <p:ext uri="{BB962C8B-B14F-4D97-AF65-F5344CB8AC3E}">
        <p14:creationId xmlns:p14="http://schemas.microsoft.com/office/powerpoint/2010/main" val="36935124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2.pn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22479"/>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pic>
        <p:nvPicPr>
          <p:cNvPr id="15" name="Picture 14" descr="A picture containing dark, traffic, street&#10;&#10;Description automatically generated">
            <a:extLst>
              <a:ext uri="{FF2B5EF4-FFF2-40B4-BE49-F238E27FC236}">
                <a16:creationId xmlns:a16="http://schemas.microsoft.com/office/drawing/2014/main" id="{919C6342-1D96-4CA5-B04F-942E095EE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180" y="141047"/>
            <a:ext cx="652284" cy="368160"/>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4B51FF8C-58B3-4E93-A1C1-0AA0F7D6E17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5678" y="162147"/>
            <a:ext cx="449644" cy="368157"/>
          </a:xfrm>
          <a:prstGeom prst="rect">
            <a:avLst/>
          </a:prstGeom>
        </p:spPr>
      </p:pic>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79" y="818311"/>
            <a:ext cx="10515600" cy="611021"/>
          </a:xfrm>
        </p:spPr>
        <p:txBody>
          <a:bodyPr>
            <a:normAutofit/>
          </a:bodyPr>
          <a:lstStyle>
            <a:lvl1pPr>
              <a:defRPr sz="2800" b="0">
                <a:latin typeface="+mn-lt"/>
                <a:cs typeface="Arial" panose="020B060402020202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86223"/>
            <a:ext cx="2743200" cy="365125"/>
          </a:xfrm>
        </p:spPr>
        <p:txBody>
          <a:bodyPr/>
          <a:lstStyle>
            <a:lvl1pPr algn="l">
              <a:defRPr sz="1400" b="0"/>
            </a:lvl1pPr>
          </a:lstStyle>
          <a:p>
            <a:r>
              <a:rPr lang="en-US"/>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86223"/>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78618"/>
            <a:ext cx="1219878" cy="365125"/>
          </a:xfrm>
        </p:spPr>
        <p:txBody>
          <a:bodyPr/>
          <a:lstStyle>
            <a:lvl1pPr algn="r">
              <a:defRPr sz="1400" b="0"/>
            </a:lvl1pPr>
          </a:lstStyle>
          <a:p>
            <a:fld id="{DC835EB0-E4E2-4E11-A86D-A27C13F2E123}" type="slidenum">
              <a:rPr lang="en-GB" smtClean="0"/>
              <a:pPr/>
              <a:t>‹#›</a:t>
            </a:fld>
            <a:endParaRPr lang="en-GB" dirty="0"/>
          </a:p>
        </p:txBody>
      </p:sp>
      <p:pic>
        <p:nvPicPr>
          <p:cNvPr id="14" name="Picture 13" descr="A picture containing clock, dark, traffic, street&#10;&#10;Description automatically generated">
            <a:extLst>
              <a:ext uri="{FF2B5EF4-FFF2-40B4-BE49-F238E27FC236}">
                <a16:creationId xmlns:a16="http://schemas.microsoft.com/office/drawing/2014/main" id="{EE1EB40A-ADD9-4252-BDBE-CAD4105E4A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78437" y="145987"/>
            <a:ext cx="787383" cy="368155"/>
          </a:xfrm>
          <a:prstGeom prst="rect">
            <a:avLst/>
          </a:prstGeom>
        </p:spPr>
      </p:pic>
      <p:pic>
        <p:nvPicPr>
          <p:cNvPr id="16" name="Picture 15" descr="A close up of a sign&#10;&#10;Description automatically generated">
            <a:extLst>
              <a:ext uri="{FF2B5EF4-FFF2-40B4-BE49-F238E27FC236}">
                <a16:creationId xmlns:a16="http://schemas.microsoft.com/office/drawing/2014/main" id="{F01818C3-B8A0-48CD-86D6-FE0930E7E0F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93614" y="128051"/>
            <a:ext cx="594965" cy="387806"/>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2" name="Picture 1">
            <a:extLst>
              <a:ext uri="{FF2B5EF4-FFF2-40B4-BE49-F238E27FC236}">
                <a16:creationId xmlns:a16="http://schemas.microsoft.com/office/drawing/2014/main" id="{69E322B7-8E19-78BB-33F2-DA8C5B7A71C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1679170" y="-3053"/>
            <a:ext cx="1018931" cy="604702"/>
          </a:xfrm>
          <a:prstGeom prst="rect">
            <a:avLst/>
          </a:prstGeom>
        </p:spPr>
      </p:pic>
    </p:spTree>
    <p:extLst>
      <p:ext uri="{BB962C8B-B14F-4D97-AF65-F5344CB8AC3E}">
        <p14:creationId xmlns:p14="http://schemas.microsoft.com/office/powerpoint/2010/main" val="2563363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79" y="2130946"/>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22479"/>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pic>
        <p:nvPicPr>
          <p:cNvPr id="15" name="Picture 14" descr="A picture containing dark, traffic, street&#10;&#10;Description automatically generated">
            <a:extLst>
              <a:ext uri="{FF2B5EF4-FFF2-40B4-BE49-F238E27FC236}">
                <a16:creationId xmlns:a16="http://schemas.microsoft.com/office/drawing/2014/main" id="{919C6342-1D96-4CA5-B04F-942E095EE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180" y="141047"/>
            <a:ext cx="652284" cy="368160"/>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4B51FF8C-58B3-4E93-A1C1-0AA0F7D6E17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5678" y="162147"/>
            <a:ext cx="449644" cy="368157"/>
          </a:xfrm>
          <a:prstGeom prst="rect">
            <a:avLst/>
          </a:prstGeom>
        </p:spPr>
      </p:pic>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86223"/>
            <a:ext cx="2743200" cy="365125"/>
          </a:xfrm>
        </p:spPr>
        <p:txBody>
          <a:bodyPr/>
          <a:lstStyle>
            <a:lvl1pPr algn="l">
              <a:defRPr sz="1400" b="0"/>
            </a:lvl1pPr>
          </a:lstStyle>
          <a:p>
            <a:r>
              <a:rPr lang="en-US"/>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86223"/>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78618"/>
            <a:ext cx="1219878" cy="365125"/>
          </a:xfrm>
        </p:spPr>
        <p:txBody>
          <a:bodyPr/>
          <a:lstStyle>
            <a:lvl1pPr algn="r">
              <a:defRPr sz="1400" b="0"/>
            </a:lvl1pPr>
          </a:lstStyle>
          <a:p>
            <a:fld id="{DC835EB0-E4E2-4E11-A86D-A27C13F2E123}" type="slidenum">
              <a:rPr lang="en-GB" smtClean="0"/>
              <a:pPr/>
              <a:t>‹#›</a:t>
            </a:fld>
            <a:endParaRPr lang="en-GB" dirty="0"/>
          </a:p>
        </p:txBody>
      </p:sp>
      <p:pic>
        <p:nvPicPr>
          <p:cNvPr id="14" name="Picture 13" descr="A picture containing clock, dark, traffic, street&#10;&#10;Description automatically generated">
            <a:extLst>
              <a:ext uri="{FF2B5EF4-FFF2-40B4-BE49-F238E27FC236}">
                <a16:creationId xmlns:a16="http://schemas.microsoft.com/office/drawing/2014/main" id="{EE1EB40A-ADD9-4252-BDBE-CAD4105E4A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78437" y="145987"/>
            <a:ext cx="787383" cy="368155"/>
          </a:xfrm>
          <a:prstGeom prst="rect">
            <a:avLst/>
          </a:prstGeom>
        </p:spPr>
      </p:pic>
      <p:pic>
        <p:nvPicPr>
          <p:cNvPr id="16" name="Picture 15" descr="A close up of a sign&#10;&#10;Description automatically generated">
            <a:extLst>
              <a:ext uri="{FF2B5EF4-FFF2-40B4-BE49-F238E27FC236}">
                <a16:creationId xmlns:a16="http://schemas.microsoft.com/office/drawing/2014/main" id="{F01818C3-B8A0-48CD-86D6-FE0930E7E0F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93614" y="128051"/>
            <a:ext cx="594965" cy="387806"/>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2" name="Picture 1">
            <a:extLst>
              <a:ext uri="{FF2B5EF4-FFF2-40B4-BE49-F238E27FC236}">
                <a16:creationId xmlns:a16="http://schemas.microsoft.com/office/drawing/2014/main" id="{BD9845B7-3715-CFF3-6839-BBB0DD35D498}"/>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1679170" y="-3053"/>
            <a:ext cx="1018931" cy="604702"/>
          </a:xfrm>
          <a:prstGeom prst="rect">
            <a:avLst/>
          </a:prstGeom>
        </p:spPr>
      </p:pic>
    </p:spTree>
    <p:extLst>
      <p:ext uri="{BB962C8B-B14F-4D97-AF65-F5344CB8AC3E}">
        <p14:creationId xmlns:p14="http://schemas.microsoft.com/office/powerpoint/2010/main" val="2448107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80" y="2294313"/>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12954"/>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pic>
        <p:nvPicPr>
          <p:cNvPr id="15" name="Picture 14" descr="A picture containing dark, traffic, street&#10;&#10;Description automatically generated">
            <a:extLst>
              <a:ext uri="{FF2B5EF4-FFF2-40B4-BE49-F238E27FC236}">
                <a16:creationId xmlns:a16="http://schemas.microsoft.com/office/drawing/2014/main" id="{919C6342-1D96-4CA5-B04F-942E095EE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180" y="141047"/>
            <a:ext cx="652284" cy="368160"/>
          </a:xfrm>
          <a:prstGeom prst="rect">
            <a:avLst/>
          </a:prstGeom>
        </p:spPr>
      </p:pic>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85535"/>
            <a:ext cx="2743200" cy="365125"/>
          </a:xfrm>
        </p:spPr>
        <p:txBody>
          <a:bodyPr/>
          <a:lstStyle>
            <a:lvl1pPr algn="r">
              <a:defRPr sz="1400" b="0"/>
            </a:lvl1pPr>
          </a:lstStyle>
          <a:p>
            <a:pPr algn="l"/>
            <a:r>
              <a:rPr lang="en-US" dirty="0"/>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77274"/>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77275"/>
            <a:ext cx="1219878" cy="365125"/>
          </a:xfrm>
        </p:spPr>
        <p:txBody>
          <a:bodyPr/>
          <a:lstStyle>
            <a:lvl1pPr algn="r">
              <a:defRPr sz="1400" b="0"/>
            </a:lvl1pPr>
          </a:lstStyle>
          <a:p>
            <a:fld id="{DC835EB0-E4E2-4E11-A86D-A27C13F2E123}" type="slidenum">
              <a:rPr lang="en-GB" smtClean="0"/>
              <a:pPr/>
              <a:t>‹#›</a:t>
            </a:fld>
            <a:endParaRPr lang="en-GB" dirty="0"/>
          </a:p>
        </p:txBody>
      </p:sp>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4" name="Picture 3" descr="A picture containing dark, computer, lit, computer&#10;&#10;Description automatically generated">
            <a:extLst>
              <a:ext uri="{FF2B5EF4-FFF2-40B4-BE49-F238E27FC236}">
                <a16:creationId xmlns:a16="http://schemas.microsoft.com/office/drawing/2014/main" id="{198B06BB-EAE0-4102-BDC9-100CBB5FFBB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55678" y="142577"/>
            <a:ext cx="447779" cy="366630"/>
          </a:xfrm>
          <a:prstGeom prst="rect">
            <a:avLst/>
          </a:prstGeom>
          <a:ln>
            <a:noFill/>
          </a:ln>
        </p:spPr>
      </p:pic>
      <p:pic>
        <p:nvPicPr>
          <p:cNvPr id="6" name="Picture 5" descr="A picture containing computer, dark, computer, lit&#10;&#10;Description automatically generated">
            <a:extLst>
              <a:ext uri="{FF2B5EF4-FFF2-40B4-BE49-F238E27FC236}">
                <a16:creationId xmlns:a16="http://schemas.microsoft.com/office/drawing/2014/main" id="{DB40F0BB-DF59-4A32-B2D4-4FCDFA8FD38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380302" y="141113"/>
            <a:ext cx="799047" cy="373608"/>
          </a:xfrm>
          <a:prstGeom prst="rect">
            <a:avLst/>
          </a:prstGeom>
          <a:ln>
            <a:noFill/>
          </a:ln>
        </p:spPr>
      </p:pic>
      <p:pic>
        <p:nvPicPr>
          <p:cNvPr id="9" name="Picture 8" descr="A sign lit up at night&#10;&#10;Description automatically generated">
            <a:extLst>
              <a:ext uri="{FF2B5EF4-FFF2-40B4-BE49-F238E27FC236}">
                <a16:creationId xmlns:a16="http://schemas.microsoft.com/office/drawing/2014/main" id="{F87E7C54-F4C1-4B16-A484-375CBE3B495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80367" y="126907"/>
            <a:ext cx="608212" cy="396440"/>
          </a:xfrm>
          <a:prstGeom prst="rect">
            <a:avLst/>
          </a:prstGeom>
          <a:ln>
            <a:noFill/>
          </a:ln>
        </p:spPr>
      </p:pic>
      <p:pic>
        <p:nvPicPr>
          <p:cNvPr id="2" name="Picture 1">
            <a:extLst>
              <a:ext uri="{FF2B5EF4-FFF2-40B4-BE49-F238E27FC236}">
                <a16:creationId xmlns:a16="http://schemas.microsoft.com/office/drawing/2014/main" id="{EE93A0D1-EDC7-8645-011B-EAE00899C58A}"/>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1679170" y="-3053"/>
            <a:ext cx="1018931" cy="604702"/>
          </a:xfrm>
          <a:prstGeom prst="rect">
            <a:avLst/>
          </a:prstGeom>
        </p:spPr>
      </p:pic>
    </p:spTree>
    <p:extLst>
      <p:ext uri="{BB962C8B-B14F-4D97-AF65-F5344CB8AC3E}">
        <p14:creationId xmlns:p14="http://schemas.microsoft.com/office/powerpoint/2010/main" val="3644291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80" y="2294313"/>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12954"/>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78544"/>
            <a:ext cx="2743200" cy="365125"/>
          </a:xfrm>
        </p:spPr>
        <p:txBody>
          <a:bodyPr/>
          <a:lstStyle>
            <a:lvl1pPr algn="l">
              <a:defRPr sz="1400" b="0"/>
            </a:lvl1pPr>
          </a:lstStyle>
          <a:p>
            <a:r>
              <a:rPr lang="en-US" dirty="0"/>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77275"/>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78545"/>
            <a:ext cx="1219878" cy="365125"/>
          </a:xfrm>
        </p:spPr>
        <p:txBody>
          <a:bodyPr/>
          <a:lstStyle>
            <a:lvl1pPr algn="r">
              <a:defRPr sz="1400" b="0"/>
            </a:lvl1pPr>
          </a:lstStyle>
          <a:p>
            <a:fld id="{DC835EB0-E4E2-4E11-A86D-A27C13F2E123}" type="slidenum">
              <a:rPr lang="en-GB" smtClean="0"/>
              <a:pPr/>
              <a:t>‹#›</a:t>
            </a:fld>
            <a:endParaRPr lang="en-GB" dirty="0"/>
          </a:p>
        </p:txBody>
      </p:sp>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6" name="Picture 5" descr="A picture containing computer, dark, computer, lit&#10;&#10;Description automatically generated">
            <a:extLst>
              <a:ext uri="{FF2B5EF4-FFF2-40B4-BE49-F238E27FC236}">
                <a16:creationId xmlns:a16="http://schemas.microsoft.com/office/drawing/2014/main" id="{DB40F0BB-DF59-4A32-B2D4-4FCDFA8FD3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80302" y="141113"/>
            <a:ext cx="799047" cy="373608"/>
          </a:xfrm>
          <a:prstGeom prst="rect">
            <a:avLst/>
          </a:prstGeom>
          <a:ln>
            <a:noFill/>
          </a:ln>
        </p:spPr>
      </p:pic>
      <p:pic>
        <p:nvPicPr>
          <p:cNvPr id="9" name="Picture 8" descr="A sign lit up at night&#10;&#10;Description automatically generated">
            <a:extLst>
              <a:ext uri="{FF2B5EF4-FFF2-40B4-BE49-F238E27FC236}">
                <a16:creationId xmlns:a16="http://schemas.microsoft.com/office/drawing/2014/main" id="{F87E7C54-F4C1-4B16-A484-375CBE3B495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80367" y="126907"/>
            <a:ext cx="608212" cy="396440"/>
          </a:xfrm>
          <a:prstGeom prst="rect">
            <a:avLst/>
          </a:prstGeom>
          <a:ln>
            <a:noFill/>
          </a:ln>
        </p:spPr>
      </p:pic>
      <p:pic>
        <p:nvPicPr>
          <p:cNvPr id="20" name="Picture 19" descr="A picture containing drawing&#10;&#10;Description automatically generated">
            <a:extLst>
              <a:ext uri="{FF2B5EF4-FFF2-40B4-BE49-F238E27FC236}">
                <a16:creationId xmlns:a16="http://schemas.microsoft.com/office/drawing/2014/main" id="{AF8CA377-E488-40B7-B33A-EE7BD1E8B4E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462442" y="136642"/>
            <a:ext cx="449644" cy="368157"/>
          </a:xfrm>
          <a:prstGeom prst="rect">
            <a:avLst/>
          </a:prstGeom>
        </p:spPr>
      </p:pic>
      <p:pic>
        <p:nvPicPr>
          <p:cNvPr id="13" name="Picture 12" descr="A dark room&#10;&#10;Description automatically generated">
            <a:extLst>
              <a:ext uri="{FF2B5EF4-FFF2-40B4-BE49-F238E27FC236}">
                <a16:creationId xmlns:a16="http://schemas.microsoft.com/office/drawing/2014/main" id="{AB687E28-CA01-4EAD-BB3A-E85B18371EB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1195179" y="132285"/>
            <a:ext cx="652285" cy="368161"/>
          </a:xfrm>
          <a:prstGeom prst="rect">
            <a:avLst/>
          </a:prstGeom>
          <a:ln>
            <a:noFill/>
          </a:ln>
        </p:spPr>
      </p:pic>
      <p:pic>
        <p:nvPicPr>
          <p:cNvPr id="2" name="Picture 1">
            <a:extLst>
              <a:ext uri="{FF2B5EF4-FFF2-40B4-BE49-F238E27FC236}">
                <a16:creationId xmlns:a16="http://schemas.microsoft.com/office/drawing/2014/main" id="{F7364A79-011A-DB30-1026-66430589676A}"/>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1679170" y="-3053"/>
            <a:ext cx="1018931" cy="604702"/>
          </a:xfrm>
          <a:prstGeom prst="rect">
            <a:avLst/>
          </a:prstGeom>
        </p:spPr>
      </p:pic>
    </p:spTree>
    <p:extLst>
      <p:ext uri="{BB962C8B-B14F-4D97-AF65-F5344CB8AC3E}">
        <p14:creationId xmlns:p14="http://schemas.microsoft.com/office/powerpoint/2010/main" val="124910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80" y="2294313"/>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12954"/>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92188"/>
            <a:ext cx="2743200" cy="365125"/>
          </a:xfrm>
        </p:spPr>
        <p:txBody>
          <a:bodyPr/>
          <a:lstStyle>
            <a:lvl1pPr algn="l">
              <a:defRPr sz="1400" b="0"/>
            </a:lvl1pPr>
          </a:lstStyle>
          <a:p>
            <a:r>
              <a:rPr lang="en-US" dirty="0"/>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92188"/>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92875"/>
            <a:ext cx="1219878" cy="365125"/>
          </a:xfrm>
        </p:spPr>
        <p:txBody>
          <a:bodyPr/>
          <a:lstStyle>
            <a:lvl1pPr algn="r">
              <a:defRPr sz="1400" b="0"/>
            </a:lvl1pPr>
          </a:lstStyle>
          <a:p>
            <a:fld id="{DC835EB0-E4E2-4E11-A86D-A27C13F2E123}" type="slidenum">
              <a:rPr lang="en-GB" smtClean="0"/>
              <a:pPr/>
              <a:t>‹#›</a:t>
            </a:fld>
            <a:endParaRPr lang="en-GB" dirty="0"/>
          </a:p>
        </p:txBody>
      </p:sp>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9" name="Picture 8" descr="A sign lit up at night&#10;&#10;Description automatically generated">
            <a:extLst>
              <a:ext uri="{FF2B5EF4-FFF2-40B4-BE49-F238E27FC236}">
                <a16:creationId xmlns:a16="http://schemas.microsoft.com/office/drawing/2014/main" id="{F87E7C54-F4C1-4B16-A484-375CBE3B495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80367" y="126907"/>
            <a:ext cx="608212" cy="396440"/>
          </a:xfrm>
          <a:prstGeom prst="rect">
            <a:avLst/>
          </a:prstGeom>
          <a:ln>
            <a:noFill/>
          </a:ln>
        </p:spPr>
      </p:pic>
      <p:pic>
        <p:nvPicPr>
          <p:cNvPr id="13" name="Picture 12" descr="A dark room&#10;&#10;Description automatically generated">
            <a:extLst>
              <a:ext uri="{FF2B5EF4-FFF2-40B4-BE49-F238E27FC236}">
                <a16:creationId xmlns:a16="http://schemas.microsoft.com/office/drawing/2014/main" id="{AB687E28-CA01-4EAD-BB3A-E85B18371EB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195179" y="132285"/>
            <a:ext cx="652285" cy="368161"/>
          </a:xfrm>
          <a:prstGeom prst="rect">
            <a:avLst/>
          </a:prstGeom>
          <a:ln>
            <a:noFill/>
          </a:ln>
        </p:spPr>
      </p:pic>
      <p:pic>
        <p:nvPicPr>
          <p:cNvPr id="14" name="Picture 13" descr="A picture containing dark, computer, lit, computer&#10;&#10;Description automatically generated">
            <a:extLst>
              <a:ext uri="{FF2B5EF4-FFF2-40B4-BE49-F238E27FC236}">
                <a16:creationId xmlns:a16="http://schemas.microsoft.com/office/drawing/2014/main" id="{FA270DF4-07AA-48A5-A9E5-3C975716C8D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455678" y="142577"/>
            <a:ext cx="447779" cy="366630"/>
          </a:xfrm>
          <a:prstGeom prst="rect">
            <a:avLst/>
          </a:prstGeom>
          <a:ln>
            <a:noFill/>
          </a:ln>
        </p:spPr>
      </p:pic>
      <p:pic>
        <p:nvPicPr>
          <p:cNvPr id="15" name="Picture 14" descr="A picture containing clock, dark, traffic, street&#10;&#10;Description automatically generated">
            <a:extLst>
              <a:ext uri="{FF2B5EF4-FFF2-40B4-BE49-F238E27FC236}">
                <a16:creationId xmlns:a16="http://schemas.microsoft.com/office/drawing/2014/main" id="{82163EE6-795C-4362-A5EB-F50D10274E4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378437" y="145987"/>
            <a:ext cx="787383" cy="368155"/>
          </a:xfrm>
          <a:prstGeom prst="rect">
            <a:avLst/>
          </a:prstGeom>
        </p:spPr>
      </p:pic>
      <p:pic>
        <p:nvPicPr>
          <p:cNvPr id="2" name="Picture 1">
            <a:extLst>
              <a:ext uri="{FF2B5EF4-FFF2-40B4-BE49-F238E27FC236}">
                <a16:creationId xmlns:a16="http://schemas.microsoft.com/office/drawing/2014/main" id="{301839CA-4004-EF35-D7C5-2867AB84BA11}"/>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1679170" y="-3053"/>
            <a:ext cx="1018931" cy="604702"/>
          </a:xfrm>
          <a:prstGeom prst="rect">
            <a:avLst/>
          </a:prstGeom>
        </p:spPr>
      </p:pic>
    </p:spTree>
    <p:extLst>
      <p:ext uri="{BB962C8B-B14F-4D97-AF65-F5344CB8AC3E}">
        <p14:creationId xmlns:p14="http://schemas.microsoft.com/office/powerpoint/2010/main" val="2850211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80" y="2294313"/>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5" y="612954"/>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1" y="6492875"/>
            <a:ext cx="2743200" cy="365125"/>
          </a:xfrm>
        </p:spPr>
        <p:txBody>
          <a:bodyPr/>
          <a:lstStyle>
            <a:lvl1pPr algn="l">
              <a:defRPr sz="1400" b="0"/>
            </a:lvl1pPr>
          </a:lstStyle>
          <a:p>
            <a:r>
              <a:rPr lang="en-US" dirty="0"/>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77275"/>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92875"/>
            <a:ext cx="1219878" cy="365125"/>
          </a:xfrm>
        </p:spPr>
        <p:txBody>
          <a:bodyPr/>
          <a:lstStyle>
            <a:lvl1pPr algn="r">
              <a:defRPr sz="1400" b="0"/>
            </a:lvl1pPr>
          </a:lstStyle>
          <a:p>
            <a:fld id="{DC835EB0-E4E2-4E11-A86D-A27C13F2E123}" type="slidenum">
              <a:rPr lang="en-GB" smtClean="0"/>
              <a:pPr/>
              <a:t>‹#›</a:t>
            </a:fld>
            <a:endParaRPr lang="en-GB" dirty="0"/>
          </a:p>
        </p:txBody>
      </p:sp>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13" name="Picture 12" descr="A dark room&#10;&#10;Description automatically generated">
            <a:extLst>
              <a:ext uri="{FF2B5EF4-FFF2-40B4-BE49-F238E27FC236}">
                <a16:creationId xmlns:a16="http://schemas.microsoft.com/office/drawing/2014/main" id="{AB687E28-CA01-4EAD-BB3A-E85B18371E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195179" y="132285"/>
            <a:ext cx="652285" cy="368161"/>
          </a:xfrm>
          <a:prstGeom prst="rect">
            <a:avLst/>
          </a:prstGeom>
          <a:ln>
            <a:noFill/>
          </a:ln>
        </p:spPr>
      </p:pic>
      <p:pic>
        <p:nvPicPr>
          <p:cNvPr id="14" name="Picture 13" descr="A picture containing dark, computer, lit, computer&#10;&#10;Description automatically generated">
            <a:extLst>
              <a:ext uri="{FF2B5EF4-FFF2-40B4-BE49-F238E27FC236}">
                <a16:creationId xmlns:a16="http://schemas.microsoft.com/office/drawing/2014/main" id="{FA270DF4-07AA-48A5-A9E5-3C975716C8D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55678" y="142577"/>
            <a:ext cx="447779" cy="366630"/>
          </a:xfrm>
          <a:prstGeom prst="rect">
            <a:avLst/>
          </a:prstGeom>
          <a:ln>
            <a:noFill/>
          </a:ln>
        </p:spPr>
      </p:pic>
      <p:pic>
        <p:nvPicPr>
          <p:cNvPr id="16" name="Picture 15" descr="A picture containing computer, dark, computer, lit&#10;&#10;Description automatically generated">
            <a:extLst>
              <a:ext uri="{FF2B5EF4-FFF2-40B4-BE49-F238E27FC236}">
                <a16:creationId xmlns:a16="http://schemas.microsoft.com/office/drawing/2014/main" id="{386F8AA3-DBB0-4257-BE80-F8A5FACCA9C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380302" y="141113"/>
            <a:ext cx="799047" cy="373608"/>
          </a:xfrm>
          <a:prstGeom prst="rect">
            <a:avLst/>
          </a:prstGeom>
          <a:ln>
            <a:noFill/>
          </a:ln>
        </p:spPr>
      </p:pic>
      <p:pic>
        <p:nvPicPr>
          <p:cNvPr id="17" name="Picture 16" descr="A close up of a sign&#10;&#10;Description automatically generated">
            <a:extLst>
              <a:ext uri="{FF2B5EF4-FFF2-40B4-BE49-F238E27FC236}">
                <a16:creationId xmlns:a16="http://schemas.microsoft.com/office/drawing/2014/main" id="{2E16CEB0-3F08-4E11-8C83-E46327969F3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93614" y="128051"/>
            <a:ext cx="594965" cy="387806"/>
          </a:xfrm>
          <a:prstGeom prst="rect">
            <a:avLst/>
          </a:prstGeom>
        </p:spPr>
      </p:pic>
      <p:pic>
        <p:nvPicPr>
          <p:cNvPr id="2" name="Picture 1">
            <a:extLst>
              <a:ext uri="{FF2B5EF4-FFF2-40B4-BE49-F238E27FC236}">
                <a16:creationId xmlns:a16="http://schemas.microsoft.com/office/drawing/2014/main" id="{37FCDEF0-82BB-27A9-88C9-15C0E02EDDD2}"/>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1679170" y="-3053"/>
            <a:ext cx="1018931" cy="604702"/>
          </a:xfrm>
          <a:prstGeom prst="rect">
            <a:avLst/>
          </a:prstGeom>
        </p:spPr>
      </p:pic>
    </p:spTree>
    <p:extLst>
      <p:ext uri="{BB962C8B-B14F-4D97-AF65-F5344CB8AC3E}">
        <p14:creationId xmlns:p14="http://schemas.microsoft.com/office/powerpoint/2010/main" val="281031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9D9F25-A0F8-4076-824A-BA8CB1E160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8F40A7A-0876-451F-9207-4DA489861F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FEF2882B-43AB-4F6C-B16C-84D9EFE08F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 Copyright</a:t>
            </a:r>
            <a:endParaRPr lang="en-GB"/>
          </a:p>
        </p:txBody>
      </p:sp>
      <p:sp>
        <p:nvSpPr>
          <p:cNvPr id="5" name="Footer Placeholder 4">
            <a:extLst>
              <a:ext uri="{FF2B5EF4-FFF2-40B4-BE49-F238E27FC236}">
                <a16:creationId xmlns:a16="http://schemas.microsoft.com/office/drawing/2014/main" id="{24D2A23F-F5B4-48BE-8735-21AEF63B97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Classification Confidential</a:t>
            </a:r>
          </a:p>
        </p:txBody>
      </p:sp>
      <p:sp>
        <p:nvSpPr>
          <p:cNvPr id="6" name="Slide Number Placeholder 5">
            <a:extLst>
              <a:ext uri="{FF2B5EF4-FFF2-40B4-BE49-F238E27FC236}">
                <a16:creationId xmlns:a16="http://schemas.microsoft.com/office/drawing/2014/main" id="{0DB596F5-33C0-42FA-8BC7-114A7E59F9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835EB0-E4E2-4E11-A86D-A27C13F2E123}" type="slidenum">
              <a:rPr lang="en-GB" smtClean="0"/>
              <a:t>‹#›</a:t>
            </a:fld>
            <a:endParaRPr lang="en-GB"/>
          </a:p>
        </p:txBody>
      </p:sp>
    </p:spTree>
    <p:extLst>
      <p:ext uri="{BB962C8B-B14F-4D97-AF65-F5344CB8AC3E}">
        <p14:creationId xmlns:p14="http://schemas.microsoft.com/office/powerpoint/2010/main" val="3596282003"/>
      </p:ext>
    </p:extLst>
  </p:cSld>
  <p:clrMap bg1="lt1" tx1="dk1" bg2="lt2" tx2="dk2" accent1="accent1" accent2="accent2" accent3="accent3" accent4="accent4" accent5="accent5" accent6="accent6" hlink="hlink" folHlink="folHlink"/>
  <p:sldLayoutIdLst>
    <p:sldLayoutId id="2147483671" r:id="rId1"/>
    <p:sldLayoutId id="2147483650" r:id="rId2"/>
    <p:sldLayoutId id="2147483664" r:id="rId3"/>
    <p:sldLayoutId id="2147483660" r:id="rId4"/>
    <p:sldLayoutId id="2147483665" r:id="rId5"/>
    <p:sldLayoutId id="2147483666" r:id="rId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7.png"/><Relationship Id="rId7"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7.png"/><Relationship Id="rId7"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1.png"/><Relationship Id="rId3" Type="http://schemas.openxmlformats.org/officeDocument/2006/relationships/image" Target="../media/image17.png"/><Relationship Id="rId7" Type="http://schemas.openxmlformats.org/officeDocument/2006/relationships/image" Target="../media/image36.png"/><Relationship Id="rId12"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397E83D-9F46-4E28-A4DE-11E6F58A34D7}"/>
              </a:ext>
            </a:extLst>
          </p:cNvPr>
          <p:cNvSpPr>
            <a:spLocks noGrp="1"/>
          </p:cNvSpPr>
          <p:nvPr>
            <p:ph type="title"/>
          </p:nvPr>
        </p:nvSpPr>
        <p:spPr>
          <a:xfrm>
            <a:off x="1678846" y="819052"/>
            <a:ext cx="8912953" cy="829850"/>
          </a:xfrm>
          <a:solidFill>
            <a:srgbClr val="014F7F"/>
          </a:solidFill>
        </p:spPr>
        <p:txBody>
          <a:bodyPr>
            <a:normAutofit fontScale="90000"/>
          </a:bodyPr>
          <a:lstStyle/>
          <a:p>
            <a:pPr algn="ctr"/>
            <a:r>
              <a:rPr lang="en-GB" sz="3600" b="1" dirty="0">
                <a:solidFill>
                  <a:schemeClr val="bg1"/>
                </a:solidFill>
              </a:rPr>
              <a:t>NDMA CUAS Operators</a:t>
            </a:r>
            <a:br>
              <a:rPr lang="en-GB" sz="3600" b="1" dirty="0">
                <a:solidFill>
                  <a:schemeClr val="bg1"/>
                </a:solidFill>
              </a:rPr>
            </a:br>
            <a:r>
              <a:rPr lang="en-GB" sz="3600" b="1" dirty="0">
                <a:solidFill>
                  <a:schemeClr val="bg1"/>
                </a:solidFill>
              </a:rPr>
              <a:t>VMS – Basic Operation</a:t>
            </a:r>
          </a:p>
        </p:txBody>
      </p:sp>
      <p:sp>
        <p:nvSpPr>
          <p:cNvPr id="2" name="Date Placeholder 1">
            <a:extLst>
              <a:ext uri="{FF2B5EF4-FFF2-40B4-BE49-F238E27FC236}">
                <a16:creationId xmlns:a16="http://schemas.microsoft.com/office/drawing/2014/main" id="{8AF31C5E-2FCC-42BF-B413-E8A7B11CE4FC}"/>
              </a:ext>
            </a:extLst>
          </p:cNvPr>
          <p:cNvSpPr>
            <a:spLocks noGrp="1"/>
          </p:cNvSpPr>
          <p:nvPr>
            <p:ph type="dt" sz="half" idx="10"/>
          </p:nvPr>
        </p:nvSpPr>
        <p:spPr/>
        <p:txBody>
          <a:bodyPr/>
          <a:lstStyle/>
          <a:p>
            <a:r>
              <a:rPr lang="en-US"/>
              <a:t>© Copyright</a:t>
            </a:r>
            <a:endParaRPr lang="en-GB" dirty="0"/>
          </a:p>
        </p:txBody>
      </p:sp>
      <p:sp>
        <p:nvSpPr>
          <p:cNvPr id="3" name="Footer Placeholder 2">
            <a:extLst>
              <a:ext uri="{FF2B5EF4-FFF2-40B4-BE49-F238E27FC236}">
                <a16:creationId xmlns:a16="http://schemas.microsoft.com/office/drawing/2014/main" id="{061F4D03-92DD-4D92-9F8F-FDA6A9CD0524}"/>
              </a:ext>
            </a:extLst>
          </p:cNvPr>
          <p:cNvSpPr>
            <a:spLocks noGrp="1"/>
          </p:cNvSpPr>
          <p:nvPr>
            <p:ph type="ftr" sz="quarter" idx="11"/>
          </p:nvPr>
        </p:nvSpPr>
        <p:spPr/>
        <p:txBody>
          <a:bodyPr/>
          <a:lstStyle/>
          <a:p>
            <a:r>
              <a:rPr lang="en-GB" dirty="0"/>
              <a:t>Classification Confidential</a:t>
            </a:r>
          </a:p>
        </p:txBody>
      </p:sp>
      <p:sp>
        <p:nvSpPr>
          <p:cNvPr id="4" name="Slide Number Placeholder 3">
            <a:extLst>
              <a:ext uri="{FF2B5EF4-FFF2-40B4-BE49-F238E27FC236}">
                <a16:creationId xmlns:a16="http://schemas.microsoft.com/office/drawing/2014/main" id="{05C7B359-24E2-4AA7-B5FB-D0E55B3D6567}"/>
              </a:ext>
            </a:extLst>
          </p:cNvPr>
          <p:cNvSpPr>
            <a:spLocks noGrp="1"/>
          </p:cNvSpPr>
          <p:nvPr>
            <p:ph type="sldNum" sz="quarter" idx="12"/>
          </p:nvPr>
        </p:nvSpPr>
        <p:spPr/>
        <p:txBody>
          <a:bodyPr/>
          <a:lstStyle/>
          <a:p>
            <a:fld id="{DC835EB0-E4E2-4E11-A86D-A27C13F2E123}" type="slidenum">
              <a:rPr lang="en-GB" smtClean="0"/>
              <a:pPr/>
              <a:t>1</a:t>
            </a:fld>
            <a:endParaRPr lang="en-GB" dirty="0"/>
          </a:p>
        </p:txBody>
      </p:sp>
      <p:pic>
        <p:nvPicPr>
          <p:cNvPr id="6" name="Picture 5">
            <a:extLst>
              <a:ext uri="{FF2B5EF4-FFF2-40B4-BE49-F238E27FC236}">
                <a16:creationId xmlns:a16="http://schemas.microsoft.com/office/drawing/2014/main" id="{11D4B8D1-749D-4280-8E63-DE3C642C28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847" y="1648902"/>
            <a:ext cx="8834306" cy="4557989"/>
          </a:xfrm>
          <a:prstGeom prst="rect">
            <a:avLst/>
          </a:prstGeom>
        </p:spPr>
      </p:pic>
    </p:spTree>
    <p:extLst>
      <p:ext uri="{BB962C8B-B14F-4D97-AF65-F5344CB8AC3E}">
        <p14:creationId xmlns:p14="http://schemas.microsoft.com/office/powerpoint/2010/main" val="2735249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B74E01F-EF3E-47AE-90DA-2EB278CF44D0}"/>
              </a:ext>
            </a:extLst>
          </p:cNvPr>
          <p:cNvSpPr>
            <a:spLocks noGrp="1"/>
          </p:cNvSpPr>
          <p:nvPr>
            <p:ph idx="1"/>
          </p:nvPr>
        </p:nvSpPr>
        <p:spPr>
          <a:xfrm>
            <a:off x="679578" y="1675528"/>
            <a:ext cx="7778622" cy="4236566"/>
          </a:xfrm>
          <a:noFill/>
        </p:spPr>
        <p:txBody>
          <a:bodyPr>
            <a:noAutofit/>
          </a:bodyPr>
          <a:lstStyle/>
          <a:p>
            <a:pPr marL="0" indent="0">
              <a:buNone/>
            </a:pPr>
            <a:r>
              <a:rPr lang="en-US" sz="1600" b="1" dirty="0">
                <a:latin typeface="+mn-lt"/>
                <a:cs typeface="Calibri" panose="020F0502020204030204" pitchFamily="34" charset="0"/>
              </a:rPr>
              <a:t>START UP</a:t>
            </a:r>
          </a:p>
          <a:p>
            <a:pPr marL="0" indent="0">
              <a:buNone/>
            </a:pPr>
            <a:r>
              <a:rPr lang="en-US" sz="1600" dirty="0">
                <a:latin typeface="+mn-lt"/>
                <a:cs typeface="Calibri" panose="020F0502020204030204" pitchFamily="34" charset="0"/>
              </a:rPr>
              <a:t>Following power on, the control PC automatically starts up and displays the VMS, CMS and Skyperion Control Station (If Dongle is attached)</a:t>
            </a:r>
          </a:p>
          <a:p>
            <a:pPr marL="0" indent="0">
              <a:buNone/>
            </a:pPr>
            <a:endParaRPr lang="en-US" sz="1600" dirty="0">
              <a:latin typeface="+mn-lt"/>
              <a:cs typeface="Calibri" panose="020F0502020204030204" pitchFamily="34" charset="0"/>
            </a:endParaRPr>
          </a:p>
          <a:p>
            <a:pPr marL="0" indent="0">
              <a:buNone/>
            </a:pPr>
            <a:r>
              <a:rPr lang="en-US" sz="1600" b="1" dirty="0">
                <a:latin typeface="+mn-lt"/>
                <a:cs typeface="Calibri" panose="020F0502020204030204" pitchFamily="34" charset="0"/>
              </a:rPr>
              <a:t>CONTROLLING THE SYSTEM</a:t>
            </a:r>
          </a:p>
          <a:p>
            <a:pPr marL="0" indent="0">
              <a:buNone/>
            </a:pPr>
            <a:r>
              <a:rPr lang="en-US" sz="1600" dirty="0">
                <a:latin typeface="+mn-lt"/>
                <a:cs typeface="Calibri" panose="020F0502020204030204" pitchFamily="34" charset="0"/>
              </a:rPr>
              <a:t>VMS can be controlled using the following methods:</a:t>
            </a:r>
          </a:p>
          <a:p>
            <a:pPr marL="0" indent="0">
              <a:buNone/>
            </a:pPr>
            <a:endParaRPr lang="en-US" sz="1600" dirty="0">
              <a:latin typeface="+mn-lt"/>
              <a:cs typeface="Calibri" panose="020F0502020204030204" pitchFamily="34" charset="0"/>
            </a:endParaRPr>
          </a:p>
          <a:p>
            <a:r>
              <a:rPr lang="en-US" sz="1600" b="1" dirty="0">
                <a:latin typeface="+mn-lt"/>
                <a:cs typeface="Calibri" panose="020F0502020204030204" pitchFamily="34" charset="0"/>
              </a:rPr>
              <a:t>The Hand controller  </a:t>
            </a:r>
            <a:r>
              <a:rPr lang="en-US" sz="1600" dirty="0">
                <a:latin typeface="+mn-lt"/>
                <a:cs typeface="Calibri" panose="020F0502020204030204" pitchFamily="34" charset="0"/>
              </a:rPr>
              <a:t>- can manually control EOD, and camera control.</a:t>
            </a:r>
          </a:p>
          <a:p>
            <a:endParaRPr lang="en-US" sz="1600" dirty="0">
              <a:latin typeface="+mn-lt"/>
              <a:cs typeface="Calibri" panose="020F0502020204030204" pitchFamily="34" charset="0"/>
            </a:endParaRPr>
          </a:p>
          <a:p>
            <a:r>
              <a:rPr lang="en-US" sz="1600" b="1" dirty="0">
                <a:latin typeface="+mn-lt"/>
                <a:cs typeface="Calibri" panose="020F0502020204030204" pitchFamily="34" charset="0"/>
              </a:rPr>
              <a:t>Via the CMS </a:t>
            </a:r>
            <a:r>
              <a:rPr lang="en-US" sz="1600" dirty="0">
                <a:latin typeface="+mn-lt"/>
                <a:cs typeface="Calibri" panose="020F0502020204030204" pitchFamily="34" charset="0"/>
              </a:rPr>
              <a:t>– When mode is selected to do so in CMS </a:t>
            </a:r>
          </a:p>
          <a:p>
            <a:endParaRPr lang="en-US" sz="1600" dirty="0">
              <a:latin typeface="+mn-lt"/>
              <a:cs typeface="Calibri" panose="020F0502020204030204" pitchFamily="34" charset="0"/>
            </a:endParaRPr>
          </a:p>
          <a:p>
            <a:r>
              <a:rPr lang="en-US" sz="1600" b="1" dirty="0">
                <a:latin typeface="+mn-lt"/>
                <a:cs typeface="Calibri" panose="020F0502020204030204" pitchFamily="34" charset="0"/>
              </a:rPr>
              <a:t>Standard Keyboard mouse </a:t>
            </a:r>
            <a:r>
              <a:rPr lang="en-US" sz="1600" dirty="0">
                <a:latin typeface="+mn-lt"/>
                <a:cs typeface="Calibri" panose="020F0502020204030204" pitchFamily="34" charset="0"/>
              </a:rPr>
              <a:t>– can control on screen buttons</a:t>
            </a:r>
          </a:p>
        </p:txBody>
      </p:sp>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US" b="1" dirty="0">
                <a:solidFill>
                  <a:schemeClr val="bg1"/>
                </a:solidFill>
              </a:rPr>
              <a:t>Basic System Operation</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2</a:t>
            </a:fld>
            <a:endParaRPr lang="en-GB" dirty="0"/>
          </a:p>
        </p:txBody>
      </p:sp>
      <p:pic>
        <p:nvPicPr>
          <p:cNvPr id="12" name="Picture 11">
            <a:extLst>
              <a:ext uri="{FF2B5EF4-FFF2-40B4-BE49-F238E27FC236}">
                <a16:creationId xmlns:a16="http://schemas.microsoft.com/office/drawing/2014/main" id="{71253B9A-A33E-4C6F-866B-6C7FD227CB5E}"/>
              </a:ext>
            </a:extLst>
          </p:cNvPr>
          <p:cNvPicPr>
            <a:picLocks noChangeAspect="1"/>
          </p:cNvPicPr>
          <p:nvPr/>
        </p:nvPicPr>
        <p:blipFill>
          <a:blip r:embed="rId3"/>
          <a:stretch>
            <a:fillRect/>
          </a:stretch>
        </p:blipFill>
        <p:spPr>
          <a:xfrm>
            <a:off x="9183332" y="3186034"/>
            <a:ext cx="2087736" cy="1638630"/>
          </a:xfrm>
          <a:prstGeom prst="rect">
            <a:avLst/>
          </a:prstGeom>
        </p:spPr>
      </p:pic>
    </p:spTree>
    <p:extLst>
      <p:ext uri="{BB962C8B-B14F-4D97-AF65-F5344CB8AC3E}">
        <p14:creationId xmlns:p14="http://schemas.microsoft.com/office/powerpoint/2010/main" val="2747412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6" end="6"/>
                                            </p:txEl>
                                          </p:spTgt>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F2E2CC7-22A7-BD2C-EA1E-5D9286755FA7}"/>
              </a:ext>
            </a:extLst>
          </p:cNvPr>
          <p:cNvSpPr>
            <a:spLocks noGrp="1"/>
          </p:cNvSpPr>
          <p:nvPr>
            <p:ph type="dt" sz="half" idx="10"/>
          </p:nvPr>
        </p:nvSpPr>
        <p:spPr/>
        <p:txBody>
          <a:bodyPr/>
          <a:lstStyle/>
          <a:p>
            <a:r>
              <a:rPr lang="en-US"/>
              <a:t>© Copyright</a:t>
            </a:r>
            <a:endParaRPr lang="en-GB" dirty="0"/>
          </a:p>
        </p:txBody>
      </p:sp>
      <p:sp>
        <p:nvSpPr>
          <p:cNvPr id="5" name="Footer Placeholder 4">
            <a:extLst>
              <a:ext uri="{FF2B5EF4-FFF2-40B4-BE49-F238E27FC236}">
                <a16:creationId xmlns:a16="http://schemas.microsoft.com/office/drawing/2014/main" id="{AF45584A-743B-C3CA-4F7A-0398F5211B72}"/>
              </a:ext>
            </a:extLst>
          </p:cNvPr>
          <p:cNvSpPr>
            <a:spLocks noGrp="1"/>
          </p:cNvSpPr>
          <p:nvPr>
            <p:ph type="ftr" sz="quarter" idx="11"/>
          </p:nvPr>
        </p:nvSpPr>
        <p:spPr/>
        <p:txBody>
          <a:bodyPr/>
          <a:lstStyle/>
          <a:p>
            <a:r>
              <a:rPr lang="en-GB"/>
              <a:t>Classification Confidential</a:t>
            </a:r>
            <a:endParaRPr lang="en-GB" dirty="0"/>
          </a:p>
        </p:txBody>
      </p:sp>
      <p:sp>
        <p:nvSpPr>
          <p:cNvPr id="6" name="Slide Number Placeholder 5">
            <a:extLst>
              <a:ext uri="{FF2B5EF4-FFF2-40B4-BE49-F238E27FC236}">
                <a16:creationId xmlns:a16="http://schemas.microsoft.com/office/drawing/2014/main" id="{129395F3-1EDB-5E90-04A4-D24208F3B829}"/>
              </a:ext>
            </a:extLst>
          </p:cNvPr>
          <p:cNvSpPr>
            <a:spLocks noGrp="1"/>
          </p:cNvSpPr>
          <p:nvPr>
            <p:ph type="sldNum" sz="quarter" idx="12"/>
          </p:nvPr>
        </p:nvSpPr>
        <p:spPr/>
        <p:txBody>
          <a:bodyPr/>
          <a:lstStyle/>
          <a:p>
            <a:fld id="{DC835EB0-E4E2-4E11-A86D-A27C13F2E123}" type="slidenum">
              <a:rPr lang="en-GB" smtClean="0"/>
              <a:pPr/>
              <a:t>3</a:t>
            </a:fld>
            <a:endParaRPr lang="en-GB" dirty="0"/>
          </a:p>
        </p:txBody>
      </p:sp>
      <p:pic>
        <p:nvPicPr>
          <p:cNvPr id="7" name="Picture 6">
            <a:extLst>
              <a:ext uri="{FF2B5EF4-FFF2-40B4-BE49-F238E27FC236}">
                <a16:creationId xmlns:a16="http://schemas.microsoft.com/office/drawing/2014/main" id="{F0F25AEB-2828-9D5C-5E72-68B98A218EF3}"/>
              </a:ext>
            </a:extLst>
          </p:cNvPr>
          <p:cNvPicPr>
            <a:picLocks noChangeAspect="1"/>
          </p:cNvPicPr>
          <p:nvPr/>
        </p:nvPicPr>
        <p:blipFill>
          <a:blip r:embed="rId3"/>
          <a:stretch>
            <a:fillRect/>
          </a:stretch>
        </p:blipFill>
        <p:spPr>
          <a:xfrm>
            <a:off x="6096000" y="3266441"/>
            <a:ext cx="4283290" cy="2034907"/>
          </a:xfrm>
          <a:prstGeom prst="rect">
            <a:avLst/>
          </a:prstGeom>
        </p:spPr>
      </p:pic>
      <p:sp>
        <p:nvSpPr>
          <p:cNvPr id="8" name="Content Placeholder 3">
            <a:extLst>
              <a:ext uri="{FF2B5EF4-FFF2-40B4-BE49-F238E27FC236}">
                <a16:creationId xmlns:a16="http://schemas.microsoft.com/office/drawing/2014/main" id="{1083C68B-0857-E0D1-883C-BF8A79D2918C}"/>
              </a:ext>
            </a:extLst>
          </p:cNvPr>
          <p:cNvSpPr txBox="1">
            <a:spLocks/>
          </p:cNvSpPr>
          <p:nvPr/>
        </p:nvSpPr>
        <p:spPr>
          <a:xfrm>
            <a:off x="1107440" y="2095649"/>
            <a:ext cx="9144000" cy="55497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dirty="0">
                <a:latin typeface="Arial" panose="020B0604020202020204" pitchFamily="34" charset="0"/>
                <a:cs typeface="Arial" panose="020B0604020202020204" pitchFamily="34" charset="0"/>
              </a:rPr>
              <a:t>The following displays are provided to control and analyse the system:</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These are setup as follows</a:t>
            </a:r>
          </a:p>
          <a:p>
            <a:pPr marL="0" indent="0">
              <a:buFont typeface="Arial" panose="020B0604020202020204" pitchFamily="34" charset="0"/>
              <a:buNone/>
            </a:pPr>
            <a:endParaRPr lang="en-GB" sz="1800" dirty="0">
              <a:latin typeface="Arial" panose="020B0604020202020204" pitchFamily="34" charset="0"/>
              <a:cs typeface="Arial" panose="020B0604020202020204" pitchFamily="34" charset="0"/>
            </a:endParaRPr>
          </a:p>
        </p:txBody>
      </p:sp>
      <p:sp>
        <p:nvSpPr>
          <p:cNvPr id="9" name="Content Placeholder 3">
            <a:extLst>
              <a:ext uri="{FF2B5EF4-FFF2-40B4-BE49-F238E27FC236}">
                <a16:creationId xmlns:a16="http://schemas.microsoft.com/office/drawing/2014/main" id="{B919C206-1687-6628-AFBD-2821053CC415}"/>
              </a:ext>
            </a:extLst>
          </p:cNvPr>
          <p:cNvSpPr txBox="1">
            <a:spLocks/>
          </p:cNvSpPr>
          <p:nvPr/>
        </p:nvSpPr>
        <p:spPr>
          <a:xfrm>
            <a:off x="1356129" y="3028943"/>
            <a:ext cx="9144000" cy="55497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dirty="0">
                <a:latin typeface="Arial" panose="020B0604020202020204" pitchFamily="34" charset="0"/>
                <a:cs typeface="Arial" panose="020B0604020202020204" pitchFamily="34" charset="0"/>
              </a:rPr>
              <a:t>Display 1: Chess CMS System</a:t>
            </a:r>
          </a:p>
          <a:p>
            <a:pPr marL="0" indent="0">
              <a:buFont typeface="Arial" panose="020B0604020202020204" pitchFamily="34" charset="0"/>
              <a:buNone/>
            </a:pPr>
            <a:endParaRPr lang="en-GB" sz="1800" dirty="0">
              <a:latin typeface="Arial" panose="020B0604020202020204" pitchFamily="34" charset="0"/>
              <a:cs typeface="Arial" panose="020B0604020202020204" pitchFamily="34" charset="0"/>
            </a:endParaRPr>
          </a:p>
        </p:txBody>
      </p:sp>
      <p:sp>
        <p:nvSpPr>
          <p:cNvPr id="10" name="Rectangle: Rounded Corners 9">
            <a:extLst>
              <a:ext uri="{FF2B5EF4-FFF2-40B4-BE49-F238E27FC236}">
                <a16:creationId xmlns:a16="http://schemas.microsoft.com/office/drawing/2014/main" id="{FE5EAAE9-12D6-BA33-E225-86C619A0956F}"/>
              </a:ext>
            </a:extLst>
          </p:cNvPr>
          <p:cNvSpPr/>
          <p:nvPr/>
        </p:nvSpPr>
        <p:spPr>
          <a:xfrm>
            <a:off x="6614160" y="3602998"/>
            <a:ext cx="1249680" cy="4191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Display 1</a:t>
            </a:r>
          </a:p>
        </p:txBody>
      </p:sp>
      <p:sp>
        <p:nvSpPr>
          <p:cNvPr id="11" name="Rectangle: Rounded Corners 10">
            <a:extLst>
              <a:ext uri="{FF2B5EF4-FFF2-40B4-BE49-F238E27FC236}">
                <a16:creationId xmlns:a16="http://schemas.microsoft.com/office/drawing/2014/main" id="{260964F5-BEC5-3766-5053-73DCA5599385}"/>
              </a:ext>
            </a:extLst>
          </p:cNvPr>
          <p:cNvSpPr/>
          <p:nvPr/>
        </p:nvSpPr>
        <p:spPr>
          <a:xfrm>
            <a:off x="6687589" y="4671075"/>
            <a:ext cx="1249680" cy="4191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Display 2</a:t>
            </a:r>
          </a:p>
        </p:txBody>
      </p:sp>
      <p:sp>
        <p:nvSpPr>
          <p:cNvPr id="12" name="Rectangle: Rounded Corners 11">
            <a:extLst>
              <a:ext uri="{FF2B5EF4-FFF2-40B4-BE49-F238E27FC236}">
                <a16:creationId xmlns:a16="http://schemas.microsoft.com/office/drawing/2014/main" id="{6681B748-162C-D2C7-7BF8-CA6EFAAAAE23}"/>
              </a:ext>
            </a:extLst>
          </p:cNvPr>
          <p:cNvSpPr/>
          <p:nvPr/>
        </p:nvSpPr>
        <p:spPr>
          <a:xfrm>
            <a:off x="8869680" y="3602998"/>
            <a:ext cx="1249680" cy="4191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Display 3</a:t>
            </a:r>
          </a:p>
        </p:txBody>
      </p:sp>
      <p:sp>
        <p:nvSpPr>
          <p:cNvPr id="13" name="Rectangle: Rounded Corners 12">
            <a:extLst>
              <a:ext uri="{FF2B5EF4-FFF2-40B4-BE49-F238E27FC236}">
                <a16:creationId xmlns:a16="http://schemas.microsoft.com/office/drawing/2014/main" id="{F0891A36-AE9B-EE06-585C-FAED19415A93}"/>
              </a:ext>
            </a:extLst>
          </p:cNvPr>
          <p:cNvSpPr/>
          <p:nvPr/>
        </p:nvSpPr>
        <p:spPr>
          <a:xfrm>
            <a:off x="8869680" y="4575825"/>
            <a:ext cx="1249680" cy="4191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Display 4</a:t>
            </a:r>
          </a:p>
        </p:txBody>
      </p:sp>
      <p:sp>
        <p:nvSpPr>
          <p:cNvPr id="14" name="Content Placeholder 3">
            <a:extLst>
              <a:ext uri="{FF2B5EF4-FFF2-40B4-BE49-F238E27FC236}">
                <a16:creationId xmlns:a16="http://schemas.microsoft.com/office/drawing/2014/main" id="{8E2B570B-F11B-7E87-8E50-09F3B07C4A5A}"/>
              </a:ext>
            </a:extLst>
          </p:cNvPr>
          <p:cNvSpPr txBox="1">
            <a:spLocks/>
          </p:cNvSpPr>
          <p:nvPr/>
        </p:nvSpPr>
        <p:spPr>
          <a:xfrm>
            <a:off x="1363749" y="3784600"/>
            <a:ext cx="9144000" cy="55497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dirty="0">
                <a:latin typeface="Arial" panose="020B0604020202020204" pitchFamily="34" charset="0"/>
                <a:cs typeface="Arial" panose="020B0604020202020204" pitchFamily="34" charset="0"/>
              </a:rPr>
              <a:t>Display 2: Chess VMS System</a:t>
            </a:r>
          </a:p>
          <a:p>
            <a:pPr marL="0" indent="0">
              <a:buFont typeface="Arial" panose="020B0604020202020204" pitchFamily="34" charset="0"/>
              <a:buNone/>
            </a:pPr>
            <a:endParaRPr lang="en-GB" sz="1800" dirty="0">
              <a:latin typeface="Arial" panose="020B0604020202020204" pitchFamily="34" charset="0"/>
              <a:cs typeface="Arial" panose="020B0604020202020204" pitchFamily="34" charset="0"/>
            </a:endParaRPr>
          </a:p>
        </p:txBody>
      </p:sp>
      <p:sp>
        <p:nvSpPr>
          <p:cNvPr id="15" name="Content Placeholder 3">
            <a:extLst>
              <a:ext uri="{FF2B5EF4-FFF2-40B4-BE49-F238E27FC236}">
                <a16:creationId xmlns:a16="http://schemas.microsoft.com/office/drawing/2014/main" id="{889937FE-D2EA-DEC3-A843-BC00E7EA8338}"/>
              </a:ext>
            </a:extLst>
          </p:cNvPr>
          <p:cNvSpPr txBox="1">
            <a:spLocks/>
          </p:cNvSpPr>
          <p:nvPr/>
        </p:nvSpPr>
        <p:spPr>
          <a:xfrm>
            <a:off x="1356129" y="4599073"/>
            <a:ext cx="9144000" cy="55497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dirty="0">
                <a:latin typeface="Arial" panose="020B0604020202020204" pitchFamily="34" charset="0"/>
                <a:cs typeface="Arial" panose="020B0604020202020204" pitchFamily="34" charset="0"/>
              </a:rPr>
              <a:t>Display 3: Skyperion Control Station(SCS)</a:t>
            </a:r>
            <a:br>
              <a:rPr lang="en-GB" sz="1800" dirty="0">
                <a:latin typeface="Arial" panose="020B0604020202020204" pitchFamily="34" charset="0"/>
                <a:cs typeface="Arial" panose="020B0604020202020204" pitchFamily="34" charset="0"/>
              </a:rPr>
            </a:br>
            <a:r>
              <a:rPr lang="en-GB" sz="1400" dirty="0">
                <a:latin typeface="Arial" panose="020B0604020202020204" pitchFamily="34" charset="0"/>
                <a:cs typeface="Arial" panose="020B0604020202020204" pitchFamily="34" charset="0"/>
              </a:rPr>
              <a:t>Can also be used to attach external device</a:t>
            </a:r>
          </a:p>
          <a:p>
            <a:pPr marL="0" indent="0">
              <a:buFont typeface="Arial" panose="020B0604020202020204" pitchFamily="34" charset="0"/>
              <a:buNone/>
            </a:pPr>
            <a:endParaRPr lang="en-GB" sz="1800" dirty="0">
              <a:latin typeface="Arial" panose="020B0604020202020204" pitchFamily="34" charset="0"/>
              <a:cs typeface="Arial" panose="020B0604020202020204" pitchFamily="34" charset="0"/>
            </a:endParaRPr>
          </a:p>
        </p:txBody>
      </p:sp>
      <p:sp>
        <p:nvSpPr>
          <p:cNvPr id="16" name="Content Placeholder 3">
            <a:extLst>
              <a:ext uri="{FF2B5EF4-FFF2-40B4-BE49-F238E27FC236}">
                <a16:creationId xmlns:a16="http://schemas.microsoft.com/office/drawing/2014/main" id="{5D56D44B-968A-B6D5-1CDC-B36024F7A5BB}"/>
              </a:ext>
            </a:extLst>
          </p:cNvPr>
          <p:cNvSpPr txBox="1">
            <a:spLocks/>
          </p:cNvSpPr>
          <p:nvPr/>
        </p:nvSpPr>
        <p:spPr>
          <a:xfrm>
            <a:off x="1363749" y="5413546"/>
            <a:ext cx="9144000" cy="55497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dirty="0">
                <a:latin typeface="Arial" panose="020B0604020202020204" pitchFamily="34" charset="0"/>
                <a:cs typeface="Arial" panose="020B0604020202020204" pitchFamily="34" charset="0"/>
              </a:rPr>
              <a:t>Display 4: Spare Display</a:t>
            </a:r>
            <a:br>
              <a:rPr lang="en-GB" sz="1800" dirty="0">
                <a:latin typeface="Arial" panose="020B0604020202020204" pitchFamily="34" charset="0"/>
                <a:cs typeface="Arial" panose="020B0604020202020204" pitchFamily="34" charset="0"/>
              </a:rPr>
            </a:br>
            <a:r>
              <a:rPr lang="en-GB" sz="1400" dirty="0">
                <a:latin typeface="Arial" panose="020B0604020202020204" pitchFamily="34" charset="0"/>
                <a:cs typeface="Arial" panose="020B0604020202020204" pitchFamily="34" charset="0"/>
              </a:rPr>
              <a:t>Can also be used to attach external device</a:t>
            </a:r>
          </a:p>
          <a:p>
            <a:pPr marL="0" indent="0">
              <a:buFont typeface="Arial" panose="020B0604020202020204" pitchFamily="34" charset="0"/>
              <a:buNone/>
            </a:pPr>
            <a:endParaRPr lang="en-GB" sz="1800" dirty="0">
              <a:latin typeface="Arial" panose="020B0604020202020204" pitchFamily="34" charset="0"/>
              <a:cs typeface="Arial" panose="020B0604020202020204" pitchFamily="34" charset="0"/>
            </a:endParaRPr>
          </a:p>
        </p:txBody>
      </p:sp>
      <p:sp>
        <p:nvSpPr>
          <p:cNvPr id="17" name="Title 4">
            <a:extLst>
              <a:ext uri="{FF2B5EF4-FFF2-40B4-BE49-F238E27FC236}">
                <a16:creationId xmlns:a16="http://schemas.microsoft.com/office/drawing/2014/main" id="{F5BF975D-46C3-D2CD-CBC3-9BE24CA67BB2}"/>
              </a:ext>
            </a:extLst>
          </p:cNvPr>
          <p:cNvSpPr>
            <a:spLocks noGrp="1"/>
          </p:cNvSpPr>
          <p:nvPr>
            <p:ph type="title"/>
          </p:nvPr>
        </p:nvSpPr>
        <p:spPr>
          <a:xfrm>
            <a:off x="679578" y="998374"/>
            <a:ext cx="10500050" cy="518671"/>
          </a:xfrm>
          <a:solidFill>
            <a:srgbClr val="014F7F"/>
          </a:solidFill>
        </p:spPr>
        <p:txBody>
          <a:bodyPr/>
          <a:lstStyle/>
          <a:p>
            <a:r>
              <a:rPr lang="en-US" b="1" dirty="0">
                <a:solidFill>
                  <a:schemeClr val="bg1"/>
                </a:solidFill>
              </a:rPr>
              <a:t>Basic System Operation</a:t>
            </a:r>
            <a:endParaRPr lang="en-GB" b="1" dirty="0">
              <a:solidFill>
                <a:schemeClr val="bg1"/>
              </a:solidFill>
            </a:endParaRPr>
          </a:p>
        </p:txBody>
      </p:sp>
    </p:spTree>
    <p:extLst>
      <p:ext uri="{BB962C8B-B14F-4D97-AF65-F5344CB8AC3E}">
        <p14:creationId xmlns:p14="http://schemas.microsoft.com/office/powerpoint/2010/main" val="382207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 presetClass="entr" presetSubtype="0" fill="hold" grpId="0" nodeType="withEffect">
                                  <p:stCondLst>
                                    <p:cond delay="500"/>
                                  </p:stCondLst>
                                  <p:childTnLst>
                                    <p:set>
                                      <p:cBhvr>
                                        <p:cTn id="9" dur="1" fill="hold">
                                          <p:stCondLst>
                                            <p:cond delay="0"/>
                                          </p:stCondLst>
                                        </p:cTn>
                                        <p:tgtEl>
                                          <p:spTgt spid="9"/>
                                        </p:tgtEl>
                                        <p:attrNameLst>
                                          <p:attrName>style.visibility</p:attrName>
                                        </p:attrNameLst>
                                      </p:cBhvr>
                                      <p:to>
                                        <p:strVal val="visible"/>
                                      </p:to>
                                    </p:set>
                                  </p:childTnLst>
                                </p:cTn>
                              </p:par>
                            </p:childTnLst>
                          </p:cTn>
                        </p:par>
                        <p:par>
                          <p:cTn id="10" fill="hold">
                            <p:stCondLst>
                              <p:cond delay="1000"/>
                            </p:stCondLst>
                            <p:childTnLst>
                              <p:par>
                                <p:cTn id="11" presetID="10" presetClass="entr" presetSubtype="0" fill="hold" grpId="0" nodeType="afterEffect">
                                  <p:stCondLst>
                                    <p:cond delay="50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childTnLst>
                                </p:cTn>
                              </p:par>
                              <p:par>
                                <p:cTn id="14" presetID="1" presetClass="entr" presetSubtype="0" fill="hold" grpId="0" nodeType="withEffect">
                                  <p:stCondLst>
                                    <p:cond delay="500"/>
                                  </p:stCondLst>
                                  <p:childTnLst>
                                    <p:set>
                                      <p:cBhvr>
                                        <p:cTn id="15" dur="1" fill="hold">
                                          <p:stCondLst>
                                            <p:cond delay="0"/>
                                          </p:stCondLst>
                                        </p:cTn>
                                        <p:tgtEl>
                                          <p:spTgt spid="14"/>
                                        </p:tgtEl>
                                        <p:attrNameLst>
                                          <p:attrName>style.visibility</p:attrName>
                                        </p:attrNameLst>
                                      </p:cBhvr>
                                      <p:to>
                                        <p:strVal val="visible"/>
                                      </p:to>
                                    </p:set>
                                  </p:childTnLst>
                                </p:cTn>
                              </p:par>
                            </p:childTnLst>
                          </p:cTn>
                        </p:par>
                        <p:par>
                          <p:cTn id="16" fill="hold">
                            <p:stCondLst>
                              <p:cond delay="2500"/>
                            </p:stCondLst>
                            <p:childTnLst>
                              <p:par>
                                <p:cTn id="17" presetID="10" presetClass="entr" presetSubtype="0" fill="hold" grpId="0" nodeType="after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childTnLst>
                                </p:cTn>
                              </p:par>
                              <p:par>
                                <p:cTn id="20" presetID="1"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childTnLst>
                                </p:cTn>
                              </p:par>
                            </p:childTnLst>
                          </p:cTn>
                        </p:par>
                        <p:par>
                          <p:cTn id="22" fill="hold">
                            <p:stCondLst>
                              <p:cond delay="4000"/>
                            </p:stCondLst>
                            <p:childTnLst>
                              <p:par>
                                <p:cTn id="23" presetID="10" presetClass="entr" presetSubtype="0" fill="hold" grpId="0" nodeType="afterEffect">
                                  <p:stCondLst>
                                    <p:cond delay="50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childTnLst>
                                </p:cTn>
                              </p:par>
                              <p:par>
                                <p:cTn id="26" presetID="1" presetClass="entr" presetSubtype="0" fill="hold" grpId="0" nodeType="withEffect">
                                  <p:stCondLst>
                                    <p:cond delay="50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9B62A5-F911-67ED-603C-51947065B1B4}"/>
              </a:ext>
            </a:extLst>
          </p:cNvPr>
          <p:cNvPicPr>
            <a:picLocks noChangeAspect="1"/>
          </p:cNvPicPr>
          <p:nvPr/>
        </p:nvPicPr>
        <p:blipFill>
          <a:blip r:embed="rId3"/>
          <a:stretch>
            <a:fillRect/>
          </a:stretch>
        </p:blipFill>
        <p:spPr>
          <a:xfrm>
            <a:off x="1652285" y="1480483"/>
            <a:ext cx="8595173" cy="4840263"/>
          </a:xfrm>
          <a:prstGeom prst="rect">
            <a:avLst/>
          </a:prstGeom>
        </p:spPr>
      </p:pic>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99846" y="826374"/>
            <a:ext cx="10500050" cy="518671"/>
          </a:xfrm>
          <a:solidFill>
            <a:srgbClr val="014F7F"/>
          </a:solidFill>
        </p:spPr>
        <p:txBody>
          <a:bodyPr/>
          <a:lstStyle/>
          <a:p>
            <a:r>
              <a:rPr lang="en-US" b="1" dirty="0">
                <a:solidFill>
                  <a:schemeClr val="bg1"/>
                </a:solidFill>
              </a:rPr>
              <a:t>Basic System Operation - Main Display Navigation</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4</a:t>
            </a:fld>
            <a:endParaRPr lang="en-GB" dirty="0"/>
          </a:p>
        </p:txBody>
      </p:sp>
      <p:sp>
        <p:nvSpPr>
          <p:cNvPr id="13" name="Oval 12">
            <a:extLst>
              <a:ext uri="{FF2B5EF4-FFF2-40B4-BE49-F238E27FC236}">
                <a16:creationId xmlns:a16="http://schemas.microsoft.com/office/drawing/2014/main" id="{6D4FB72E-EB8B-7739-C8CB-AB12F2F71E6F}"/>
              </a:ext>
            </a:extLst>
          </p:cNvPr>
          <p:cNvSpPr/>
          <p:nvPr/>
        </p:nvSpPr>
        <p:spPr>
          <a:xfrm>
            <a:off x="7350543" y="1185035"/>
            <a:ext cx="2505075" cy="790575"/>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CA43987C-8CB6-F4F4-5D36-7AD4633AB2A0}"/>
              </a:ext>
            </a:extLst>
          </p:cNvPr>
          <p:cNvSpPr/>
          <p:nvPr/>
        </p:nvSpPr>
        <p:spPr>
          <a:xfrm>
            <a:off x="2590800" y="1199777"/>
            <a:ext cx="1019175" cy="790575"/>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Oval 1">
            <a:extLst>
              <a:ext uri="{FF2B5EF4-FFF2-40B4-BE49-F238E27FC236}">
                <a16:creationId xmlns:a16="http://schemas.microsoft.com/office/drawing/2014/main" id="{E022DFBA-D022-91E9-B54F-10D68E3123BA}"/>
              </a:ext>
            </a:extLst>
          </p:cNvPr>
          <p:cNvSpPr/>
          <p:nvPr/>
        </p:nvSpPr>
        <p:spPr>
          <a:xfrm>
            <a:off x="5174172" y="1296402"/>
            <a:ext cx="1510861" cy="441286"/>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Oval 47">
            <a:extLst>
              <a:ext uri="{FF2B5EF4-FFF2-40B4-BE49-F238E27FC236}">
                <a16:creationId xmlns:a16="http://schemas.microsoft.com/office/drawing/2014/main" id="{EAEDF546-A761-1BD6-C0FC-771A64E639DD}"/>
              </a:ext>
            </a:extLst>
          </p:cNvPr>
          <p:cNvSpPr/>
          <p:nvPr/>
        </p:nvSpPr>
        <p:spPr>
          <a:xfrm>
            <a:off x="1160706" y="1393026"/>
            <a:ext cx="1968574" cy="790575"/>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a:extLst>
              <a:ext uri="{FF2B5EF4-FFF2-40B4-BE49-F238E27FC236}">
                <a16:creationId xmlns:a16="http://schemas.microsoft.com/office/drawing/2014/main" id="{F4A5D045-8335-834E-EE2A-06BBCC3A00D1}"/>
              </a:ext>
            </a:extLst>
          </p:cNvPr>
          <p:cNvSpPr/>
          <p:nvPr/>
        </p:nvSpPr>
        <p:spPr>
          <a:xfrm>
            <a:off x="9358104" y="1471046"/>
            <a:ext cx="1019175" cy="790575"/>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 49">
            <a:extLst>
              <a:ext uri="{FF2B5EF4-FFF2-40B4-BE49-F238E27FC236}">
                <a16:creationId xmlns:a16="http://schemas.microsoft.com/office/drawing/2014/main" id="{05624BED-3E7B-B92E-931A-3D8851CF2719}"/>
              </a:ext>
            </a:extLst>
          </p:cNvPr>
          <p:cNvSpPr/>
          <p:nvPr/>
        </p:nvSpPr>
        <p:spPr>
          <a:xfrm>
            <a:off x="1423290" y="3900614"/>
            <a:ext cx="1019175" cy="1486339"/>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Oval 50">
            <a:extLst>
              <a:ext uri="{FF2B5EF4-FFF2-40B4-BE49-F238E27FC236}">
                <a16:creationId xmlns:a16="http://schemas.microsoft.com/office/drawing/2014/main" id="{A189932B-7F0E-37C1-19A5-B18993BFA05F}"/>
              </a:ext>
            </a:extLst>
          </p:cNvPr>
          <p:cNvSpPr/>
          <p:nvPr/>
        </p:nvSpPr>
        <p:spPr>
          <a:xfrm>
            <a:off x="9432293" y="2365464"/>
            <a:ext cx="1019175" cy="790575"/>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Oval 51">
            <a:extLst>
              <a:ext uri="{FF2B5EF4-FFF2-40B4-BE49-F238E27FC236}">
                <a16:creationId xmlns:a16="http://schemas.microsoft.com/office/drawing/2014/main" id="{C3392DA1-08A5-B4F4-BC18-92009351F994}"/>
              </a:ext>
            </a:extLst>
          </p:cNvPr>
          <p:cNvSpPr/>
          <p:nvPr/>
        </p:nvSpPr>
        <p:spPr>
          <a:xfrm>
            <a:off x="9432293" y="3058118"/>
            <a:ext cx="1019175" cy="790575"/>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a:extLst>
              <a:ext uri="{FF2B5EF4-FFF2-40B4-BE49-F238E27FC236}">
                <a16:creationId xmlns:a16="http://schemas.microsoft.com/office/drawing/2014/main" id="{F7EFBA3A-EF77-3168-853D-10214E1B6CE0}"/>
              </a:ext>
            </a:extLst>
          </p:cNvPr>
          <p:cNvSpPr/>
          <p:nvPr/>
        </p:nvSpPr>
        <p:spPr>
          <a:xfrm>
            <a:off x="9358104" y="3926713"/>
            <a:ext cx="1019175" cy="1486339"/>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 53">
            <a:extLst>
              <a:ext uri="{FF2B5EF4-FFF2-40B4-BE49-F238E27FC236}">
                <a16:creationId xmlns:a16="http://schemas.microsoft.com/office/drawing/2014/main" id="{8649059F-5A7C-572A-6C90-9894C5E0ADB7}"/>
              </a:ext>
            </a:extLst>
          </p:cNvPr>
          <p:cNvSpPr/>
          <p:nvPr/>
        </p:nvSpPr>
        <p:spPr>
          <a:xfrm>
            <a:off x="2743200" y="5810878"/>
            <a:ext cx="3799840" cy="790575"/>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val 54">
            <a:extLst>
              <a:ext uri="{FF2B5EF4-FFF2-40B4-BE49-F238E27FC236}">
                <a16:creationId xmlns:a16="http://schemas.microsoft.com/office/drawing/2014/main" id="{375B94FE-0C6F-105A-1DD8-F04F332153B6}"/>
              </a:ext>
            </a:extLst>
          </p:cNvPr>
          <p:cNvSpPr/>
          <p:nvPr/>
        </p:nvSpPr>
        <p:spPr>
          <a:xfrm>
            <a:off x="8338929" y="5752344"/>
            <a:ext cx="1019175" cy="790575"/>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Oval 2">
            <a:extLst>
              <a:ext uri="{FF2B5EF4-FFF2-40B4-BE49-F238E27FC236}">
                <a16:creationId xmlns:a16="http://schemas.microsoft.com/office/drawing/2014/main" id="{CC3789E2-4A95-0E67-18C9-B53F15A3F092}"/>
              </a:ext>
            </a:extLst>
          </p:cNvPr>
          <p:cNvSpPr/>
          <p:nvPr/>
        </p:nvSpPr>
        <p:spPr>
          <a:xfrm>
            <a:off x="9163373" y="5677437"/>
            <a:ext cx="1019175" cy="790575"/>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02195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13"/>
                                        </p:tgtEl>
                                      </p:cBhvr>
                                    </p:animEffect>
                                    <p:set>
                                      <p:cBhvr>
                                        <p:cTn id="21" dur="1" fill="hold">
                                          <p:stCondLst>
                                            <p:cond delay="499"/>
                                          </p:stCondLst>
                                        </p:cTn>
                                        <p:tgtEl>
                                          <p:spTgt spid="13"/>
                                        </p:tgtEl>
                                        <p:attrNameLst>
                                          <p:attrName>style.visibility</p:attrName>
                                        </p:attrNameLst>
                                      </p:cBhvr>
                                      <p:to>
                                        <p:strVal val="hidden"/>
                                      </p:to>
                                    </p:se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49"/>
                                        </p:tgtEl>
                                      </p:cBhvr>
                                    </p:animEffect>
                                    <p:set>
                                      <p:cBhvr>
                                        <p:cTn id="30" dur="1" fill="hold">
                                          <p:stCondLst>
                                            <p:cond delay="499"/>
                                          </p:stCondLst>
                                        </p:cTn>
                                        <p:tgtEl>
                                          <p:spTgt spid="49"/>
                                        </p:tgtEl>
                                        <p:attrNameLst>
                                          <p:attrName>style.visibility</p:attrName>
                                        </p:attrNameLst>
                                      </p:cBhvr>
                                      <p:to>
                                        <p:strVal val="hidden"/>
                                      </p:to>
                                    </p:se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500"/>
                                        <p:tgtEl>
                                          <p:spTgt spid="5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500"/>
                                        <p:tgtEl>
                                          <p:spTgt spid="51"/>
                                        </p:tgtEl>
                                      </p:cBhvr>
                                    </p:animEffect>
                                    <p:set>
                                      <p:cBhvr>
                                        <p:cTn id="39" dur="1" fill="hold">
                                          <p:stCondLst>
                                            <p:cond delay="499"/>
                                          </p:stCondLst>
                                        </p:cTn>
                                        <p:tgtEl>
                                          <p:spTgt spid="51"/>
                                        </p:tgtEl>
                                        <p:attrNameLst>
                                          <p:attrName>style.visibility</p:attrName>
                                        </p:attrNameLst>
                                      </p:cBhvr>
                                      <p:to>
                                        <p:strVal val="hidden"/>
                                      </p:to>
                                    </p:se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1" nodeType="clickEffect">
                                  <p:stCondLst>
                                    <p:cond delay="0"/>
                                  </p:stCondLst>
                                  <p:childTnLst>
                                    <p:animEffect transition="out" filter="fade">
                                      <p:cBhvr>
                                        <p:cTn id="47" dur="500"/>
                                        <p:tgtEl>
                                          <p:spTgt spid="52"/>
                                        </p:tgtEl>
                                      </p:cBhvr>
                                    </p:animEffect>
                                    <p:set>
                                      <p:cBhvr>
                                        <p:cTn id="48" dur="1" fill="hold">
                                          <p:stCondLst>
                                            <p:cond delay="499"/>
                                          </p:stCondLst>
                                        </p:cTn>
                                        <p:tgtEl>
                                          <p:spTgt spid="52"/>
                                        </p:tgtEl>
                                        <p:attrNameLst>
                                          <p:attrName>style.visibility</p:attrName>
                                        </p:attrNameLst>
                                      </p:cBhvr>
                                      <p:to>
                                        <p:strVal val="hidden"/>
                                      </p:to>
                                    </p:se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53"/>
                                        </p:tgtEl>
                                      </p:cBhvr>
                                    </p:animEffect>
                                    <p:set>
                                      <p:cBhvr>
                                        <p:cTn id="57" dur="1" fill="hold">
                                          <p:stCondLst>
                                            <p:cond delay="499"/>
                                          </p:stCondLst>
                                        </p:cTn>
                                        <p:tgtEl>
                                          <p:spTgt spid="53"/>
                                        </p:tgtEl>
                                        <p:attrNameLst>
                                          <p:attrName>style.visibility</p:attrName>
                                        </p:attrNameLst>
                                      </p:cBhvr>
                                      <p:to>
                                        <p:strVal val="hidden"/>
                                      </p:to>
                                    </p:set>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fade">
                                      <p:cBhvr>
                                        <p:cTn id="61" dur="500"/>
                                        <p:tgtEl>
                                          <p:spTgt spid="3"/>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grpId="1" nodeType="clickEffect">
                                  <p:stCondLst>
                                    <p:cond delay="0"/>
                                  </p:stCondLst>
                                  <p:childTnLst>
                                    <p:animEffect transition="out" filter="fade">
                                      <p:cBhvr>
                                        <p:cTn id="65" dur="500"/>
                                        <p:tgtEl>
                                          <p:spTgt spid="3"/>
                                        </p:tgtEl>
                                      </p:cBhvr>
                                    </p:animEffect>
                                    <p:set>
                                      <p:cBhvr>
                                        <p:cTn id="66" dur="1" fill="hold">
                                          <p:stCondLst>
                                            <p:cond delay="499"/>
                                          </p:stCondLst>
                                        </p:cTn>
                                        <p:tgtEl>
                                          <p:spTgt spid="3"/>
                                        </p:tgtEl>
                                        <p:attrNameLst>
                                          <p:attrName>style.visibility</p:attrName>
                                        </p:attrNameLst>
                                      </p:cBhvr>
                                      <p:to>
                                        <p:strVal val="hidden"/>
                                      </p:to>
                                    </p:set>
                                  </p:childTnLst>
                                </p:cTn>
                              </p:par>
                            </p:childTnLst>
                          </p:cTn>
                        </p:par>
                        <p:par>
                          <p:cTn id="67" fill="hold">
                            <p:stCondLst>
                              <p:cond delay="500"/>
                            </p:stCondLst>
                            <p:childTnLst>
                              <p:par>
                                <p:cTn id="68" presetID="10" presetClass="entr" presetSubtype="0" fill="hold" grpId="0" nodeType="after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fade">
                                      <p:cBhvr>
                                        <p:cTn id="70" dur="500"/>
                                        <p:tgtEl>
                                          <p:spTgt spid="55"/>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grpId="1" nodeType="clickEffect">
                                  <p:stCondLst>
                                    <p:cond delay="0"/>
                                  </p:stCondLst>
                                  <p:childTnLst>
                                    <p:animEffect transition="out" filter="fade">
                                      <p:cBhvr>
                                        <p:cTn id="74" dur="500"/>
                                        <p:tgtEl>
                                          <p:spTgt spid="55"/>
                                        </p:tgtEl>
                                      </p:cBhvr>
                                    </p:animEffect>
                                    <p:set>
                                      <p:cBhvr>
                                        <p:cTn id="75" dur="1" fill="hold">
                                          <p:stCondLst>
                                            <p:cond delay="499"/>
                                          </p:stCondLst>
                                        </p:cTn>
                                        <p:tgtEl>
                                          <p:spTgt spid="55"/>
                                        </p:tgtEl>
                                        <p:attrNameLst>
                                          <p:attrName>style.visibility</p:attrName>
                                        </p:attrNameLst>
                                      </p:cBhvr>
                                      <p:to>
                                        <p:strVal val="hidden"/>
                                      </p:to>
                                    </p:set>
                                  </p:childTnLst>
                                </p:cTn>
                              </p:par>
                            </p:childTnLst>
                          </p:cTn>
                        </p:par>
                        <p:par>
                          <p:cTn id="76" fill="hold">
                            <p:stCondLst>
                              <p:cond delay="500"/>
                            </p:stCondLst>
                            <p:childTnLst>
                              <p:par>
                                <p:cTn id="77" presetID="10" presetClass="entr" presetSubtype="0" fill="hold" grpId="0" nodeType="after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fade">
                                      <p:cBhvr>
                                        <p:cTn id="79" dur="500"/>
                                        <p:tgtEl>
                                          <p:spTgt spid="54"/>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xit" presetSubtype="0" fill="hold" grpId="1" nodeType="clickEffect">
                                  <p:stCondLst>
                                    <p:cond delay="0"/>
                                  </p:stCondLst>
                                  <p:childTnLst>
                                    <p:animEffect transition="out" filter="fade">
                                      <p:cBhvr>
                                        <p:cTn id="83" dur="500"/>
                                        <p:tgtEl>
                                          <p:spTgt spid="54"/>
                                        </p:tgtEl>
                                      </p:cBhvr>
                                    </p:animEffect>
                                    <p:set>
                                      <p:cBhvr>
                                        <p:cTn id="84" dur="1" fill="hold">
                                          <p:stCondLst>
                                            <p:cond delay="499"/>
                                          </p:stCondLst>
                                        </p:cTn>
                                        <p:tgtEl>
                                          <p:spTgt spid="54"/>
                                        </p:tgtEl>
                                        <p:attrNameLst>
                                          <p:attrName>style.visibility</p:attrName>
                                        </p:attrNameLst>
                                      </p:cBhvr>
                                      <p:to>
                                        <p:strVal val="hidden"/>
                                      </p:to>
                                    </p:set>
                                  </p:childTnLst>
                                </p:cTn>
                              </p:par>
                            </p:childTnLst>
                          </p:cTn>
                        </p:par>
                        <p:par>
                          <p:cTn id="85" fill="hold">
                            <p:stCondLst>
                              <p:cond delay="500"/>
                            </p:stCondLst>
                            <p:childTnLst>
                              <p:par>
                                <p:cTn id="86" presetID="10" presetClass="entr" presetSubtype="0" fill="hold" grpId="0" nodeType="after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fade">
                                      <p:cBhvr>
                                        <p:cTn id="88" dur="500"/>
                                        <p:tgtEl>
                                          <p:spTgt spid="50"/>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xit" presetSubtype="0" fill="hold" grpId="1" nodeType="clickEffect">
                                  <p:stCondLst>
                                    <p:cond delay="0"/>
                                  </p:stCondLst>
                                  <p:childTnLst>
                                    <p:animEffect transition="out" filter="fade">
                                      <p:cBhvr>
                                        <p:cTn id="92" dur="500"/>
                                        <p:tgtEl>
                                          <p:spTgt spid="50"/>
                                        </p:tgtEl>
                                      </p:cBhvr>
                                    </p:animEffect>
                                    <p:set>
                                      <p:cBhvr>
                                        <p:cTn id="93" dur="1" fill="hold">
                                          <p:stCondLst>
                                            <p:cond delay="499"/>
                                          </p:stCondLst>
                                        </p:cTn>
                                        <p:tgtEl>
                                          <p:spTgt spid="50"/>
                                        </p:tgtEl>
                                        <p:attrNameLst>
                                          <p:attrName>style.visibility</p:attrName>
                                        </p:attrNameLst>
                                      </p:cBhvr>
                                      <p:to>
                                        <p:strVal val="hidden"/>
                                      </p:to>
                                    </p:set>
                                  </p:childTnLst>
                                </p:cTn>
                              </p:par>
                            </p:childTnLst>
                          </p:cTn>
                        </p:par>
                        <p:par>
                          <p:cTn id="94" fill="hold">
                            <p:stCondLst>
                              <p:cond delay="500"/>
                            </p:stCondLst>
                            <p:childTnLst>
                              <p:par>
                                <p:cTn id="95" presetID="10" presetClass="entr" presetSubtype="0" fill="hold" grpId="0" nodeType="afterEffect">
                                  <p:stCondLst>
                                    <p:cond delay="0"/>
                                  </p:stCondLst>
                                  <p:childTnLst>
                                    <p:set>
                                      <p:cBhvr>
                                        <p:cTn id="96" dur="1" fill="hold">
                                          <p:stCondLst>
                                            <p:cond delay="0"/>
                                          </p:stCondLst>
                                        </p:cTn>
                                        <p:tgtEl>
                                          <p:spTgt spid="48"/>
                                        </p:tgtEl>
                                        <p:attrNameLst>
                                          <p:attrName>style.visibility</p:attrName>
                                        </p:attrNameLst>
                                      </p:cBhvr>
                                      <p:to>
                                        <p:strVal val="visible"/>
                                      </p:to>
                                    </p:set>
                                    <p:animEffect transition="in" filter="fade">
                                      <p:cBhvr>
                                        <p:cTn id="97" dur="500"/>
                                        <p:tgtEl>
                                          <p:spTgt spid="48"/>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xit" presetSubtype="0" fill="hold" grpId="1" nodeType="clickEffect">
                                  <p:stCondLst>
                                    <p:cond delay="0"/>
                                  </p:stCondLst>
                                  <p:childTnLst>
                                    <p:animEffect transition="out" filter="fade">
                                      <p:cBhvr>
                                        <p:cTn id="101" dur="500"/>
                                        <p:tgtEl>
                                          <p:spTgt spid="48"/>
                                        </p:tgtEl>
                                      </p:cBhvr>
                                    </p:animEffect>
                                    <p:set>
                                      <p:cBhvr>
                                        <p:cTn id="102" dur="1" fill="hold">
                                          <p:stCondLst>
                                            <p:cond delay="499"/>
                                          </p:stCondLst>
                                        </p:cTn>
                                        <p:tgtEl>
                                          <p:spTgt spid="48"/>
                                        </p:tgtEl>
                                        <p:attrNameLst>
                                          <p:attrName>style.visibility</p:attrName>
                                        </p:attrNameLst>
                                      </p:cBhvr>
                                      <p:to>
                                        <p:strVal val="hidden"/>
                                      </p:to>
                                    </p:set>
                                  </p:childTnLst>
                                </p:cTn>
                              </p:par>
                            </p:childTnLst>
                          </p:cTn>
                        </p:par>
                        <p:par>
                          <p:cTn id="103" fill="hold">
                            <p:stCondLst>
                              <p:cond delay="500"/>
                            </p:stCondLst>
                            <p:childTnLst>
                              <p:par>
                                <p:cTn id="104" presetID="10" presetClass="entr" presetSubtype="0" fill="hold" grpId="0" nodeType="afterEffect">
                                  <p:stCondLst>
                                    <p:cond delay="0"/>
                                  </p:stCondLst>
                                  <p:childTnLst>
                                    <p:set>
                                      <p:cBhvr>
                                        <p:cTn id="105" dur="1" fill="hold">
                                          <p:stCondLst>
                                            <p:cond delay="0"/>
                                          </p:stCondLst>
                                        </p:cTn>
                                        <p:tgtEl>
                                          <p:spTgt spid="15"/>
                                        </p:tgtEl>
                                        <p:attrNameLst>
                                          <p:attrName>style.visibility</p:attrName>
                                        </p:attrNameLst>
                                      </p:cBhvr>
                                      <p:to>
                                        <p:strVal val="visible"/>
                                      </p:to>
                                    </p:set>
                                    <p:animEffect transition="in" filter="fade">
                                      <p:cBhvr>
                                        <p:cTn id="106" dur="500"/>
                                        <p:tgtEl>
                                          <p:spTgt spid="15"/>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xit" presetSubtype="0" fill="hold" grpId="1" nodeType="clickEffect">
                                  <p:stCondLst>
                                    <p:cond delay="0"/>
                                  </p:stCondLst>
                                  <p:childTnLst>
                                    <p:animEffect transition="out" filter="fade">
                                      <p:cBhvr>
                                        <p:cTn id="110" dur="500"/>
                                        <p:tgtEl>
                                          <p:spTgt spid="15"/>
                                        </p:tgtEl>
                                      </p:cBhvr>
                                    </p:animEffect>
                                    <p:set>
                                      <p:cBhvr>
                                        <p:cTn id="111"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5" grpId="0" animBg="1"/>
      <p:bldP spid="15" grpId="1" animBg="1"/>
      <p:bldP spid="2" grpId="0" animBg="1"/>
      <p:bldP spid="2"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5" grpId="0" animBg="1"/>
      <p:bldP spid="55" grpId="1" animBg="1"/>
      <p:bldP spid="3" grpId="0" animBg="1"/>
      <p:bldP spid="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8AEAA4-3778-E931-4A6F-9701CCD8242E}"/>
              </a:ext>
            </a:extLst>
          </p:cNvPr>
          <p:cNvPicPr>
            <a:picLocks noChangeAspect="1"/>
          </p:cNvPicPr>
          <p:nvPr/>
        </p:nvPicPr>
        <p:blipFill>
          <a:blip r:embed="rId2"/>
          <a:stretch>
            <a:fillRect/>
          </a:stretch>
        </p:blipFill>
        <p:spPr>
          <a:xfrm>
            <a:off x="6226913" y="2100992"/>
            <a:ext cx="5043688" cy="2836333"/>
          </a:xfrm>
          <a:prstGeom prst="rect">
            <a:avLst/>
          </a:prstGeom>
        </p:spPr>
      </p:pic>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US" b="1" dirty="0">
                <a:solidFill>
                  <a:schemeClr val="bg1"/>
                </a:solidFill>
              </a:rPr>
              <a:t>Basic System Operation - Sub-system indicators</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5</a:t>
            </a:fld>
            <a:endParaRPr lang="en-GB" dirty="0"/>
          </a:p>
        </p:txBody>
      </p:sp>
      <p:sp>
        <p:nvSpPr>
          <p:cNvPr id="3" name="Content Placeholder 2">
            <a:extLst>
              <a:ext uri="{FF2B5EF4-FFF2-40B4-BE49-F238E27FC236}">
                <a16:creationId xmlns:a16="http://schemas.microsoft.com/office/drawing/2014/main" id="{33511DB6-589C-4CEB-89A9-E66920D30C89}"/>
              </a:ext>
            </a:extLst>
          </p:cNvPr>
          <p:cNvSpPr>
            <a:spLocks noGrp="1"/>
          </p:cNvSpPr>
          <p:nvPr>
            <p:ph idx="1"/>
          </p:nvPr>
        </p:nvSpPr>
        <p:spPr>
          <a:xfrm>
            <a:off x="664028" y="1762646"/>
            <a:ext cx="10515600" cy="445899"/>
          </a:xfrm>
        </p:spPr>
        <p:txBody>
          <a:bodyPr>
            <a:normAutofit/>
          </a:bodyPr>
          <a:lstStyle/>
          <a:p>
            <a:pPr marL="0" indent="0">
              <a:buNone/>
            </a:pPr>
            <a:r>
              <a:rPr lang="en-GB" sz="1800" dirty="0">
                <a:latin typeface="+mn-lt"/>
              </a:rPr>
              <a:t>The indicators in the bottom left of the main screen, show the status of the following sub systems:</a:t>
            </a:r>
          </a:p>
          <a:p>
            <a:pPr marL="0" indent="0">
              <a:buNone/>
            </a:pPr>
            <a:endParaRPr lang="en-GB" sz="1800" b="1" dirty="0">
              <a:latin typeface="+mn-lt"/>
            </a:endParaRPr>
          </a:p>
          <a:p>
            <a:pPr marL="0" indent="0">
              <a:buNone/>
            </a:pPr>
            <a:endParaRPr lang="en-GB" sz="1800" dirty="0">
              <a:latin typeface="+mn-lt"/>
            </a:endParaRPr>
          </a:p>
          <a:p>
            <a:pPr marL="0" indent="0">
              <a:buNone/>
            </a:pPr>
            <a:endParaRPr lang="en-GB" sz="1800" dirty="0">
              <a:latin typeface="+mn-lt"/>
            </a:endParaRPr>
          </a:p>
        </p:txBody>
      </p:sp>
      <p:graphicFrame>
        <p:nvGraphicFramePr>
          <p:cNvPr id="22" name="Table 22">
            <a:extLst>
              <a:ext uri="{FF2B5EF4-FFF2-40B4-BE49-F238E27FC236}">
                <a16:creationId xmlns:a16="http://schemas.microsoft.com/office/drawing/2014/main" id="{38409EDA-0F8C-4FF4-A4FC-771423E5B750}"/>
              </a:ext>
            </a:extLst>
          </p:cNvPr>
          <p:cNvGraphicFramePr>
            <a:graphicFrameLocks noGrp="1"/>
          </p:cNvGraphicFramePr>
          <p:nvPr>
            <p:extLst>
              <p:ext uri="{D42A27DB-BD31-4B8C-83A1-F6EECF244321}">
                <p14:modId xmlns:p14="http://schemas.microsoft.com/office/powerpoint/2010/main" val="3574700341"/>
              </p:ext>
            </p:extLst>
          </p:nvPr>
        </p:nvGraphicFramePr>
        <p:xfrm>
          <a:off x="691413" y="2306547"/>
          <a:ext cx="4841712" cy="3708400"/>
        </p:xfrm>
        <a:graphic>
          <a:graphicData uri="http://schemas.openxmlformats.org/drawingml/2006/table">
            <a:tbl>
              <a:tblPr firstRow="1" bandRow="1">
                <a:tableStyleId>{5C22544A-7EE6-4342-B048-85BDC9FD1C3A}</a:tableStyleId>
              </a:tblPr>
              <a:tblGrid>
                <a:gridCol w="1480849">
                  <a:extLst>
                    <a:ext uri="{9D8B030D-6E8A-4147-A177-3AD203B41FA5}">
                      <a16:colId xmlns:a16="http://schemas.microsoft.com/office/drawing/2014/main" val="1819465738"/>
                    </a:ext>
                  </a:extLst>
                </a:gridCol>
                <a:gridCol w="3360863">
                  <a:extLst>
                    <a:ext uri="{9D8B030D-6E8A-4147-A177-3AD203B41FA5}">
                      <a16:colId xmlns:a16="http://schemas.microsoft.com/office/drawing/2014/main" val="3700476665"/>
                    </a:ext>
                  </a:extLst>
                </a:gridCol>
              </a:tblGrid>
              <a:tr h="370840">
                <a:tc>
                  <a:txBody>
                    <a:bodyPr/>
                    <a:lstStyle/>
                    <a:p>
                      <a:r>
                        <a:rPr lang="en-GB" dirty="0"/>
                        <a:t>Indicator</a:t>
                      </a:r>
                    </a:p>
                  </a:txBody>
                  <a:tcPr/>
                </a:tc>
                <a:tc>
                  <a:txBody>
                    <a:bodyPr/>
                    <a:lstStyle/>
                    <a:p>
                      <a:r>
                        <a:rPr lang="en-GB" dirty="0"/>
                        <a:t>Description</a:t>
                      </a:r>
                    </a:p>
                  </a:txBody>
                  <a:tcPr/>
                </a:tc>
                <a:extLst>
                  <a:ext uri="{0D108BD9-81ED-4DB2-BD59-A6C34878D82A}">
                    <a16:rowId xmlns:a16="http://schemas.microsoft.com/office/drawing/2014/main" val="2640726887"/>
                  </a:ext>
                </a:extLst>
              </a:tr>
              <a:tr h="370840">
                <a:tc>
                  <a:txBody>
                    <a:bodyPr/>
                    <a:lstStyle/>
                    <a:p>
                      <a:r>
                        <a:rPr lang="en-GB" dirty="0"/>
                        <a:t>ICS</a:t>
                      </a:r>
                    </a:p>
                  </a:txBody>
                  <a:tcPr/>
                </a:tc>
                <a:tc>
                  <a:txBody>
                    <a:bodyPr/>
                    <a:lstStyle/>
                    <a:p>
                      <a:r>
                        <a:rPr lang="en-GB" dirty="0">
                          <a:solidFill>
                            <a:srgbClr val="FF0000"/>
                          </a:solidFill>
                        </a:rPr>
                        <a:t>Not Utilised on CUAS</a:t>
                      </a:r>
                    </a:p>
                  </a:txBody>
                  <a:tcPr/>
                </a:tc>
                <a:extLst>
                  <a:ext uri="{0D108BD9-81ED-4DB2-BD59-A6C34878D82A}">
                    <a16:rowId xmlns:a16="http://schemas.microsoft.com/office/drawing/2014/main" val="1117556217"/>
                  </a:ext>
                </a:extLst>
              </a:tr>
              <a:tr h="370840">
                <a:tc>
                  <a:txBody>
                    <a:bodyPr/>
                    <a:lstStyle/>
                    <a:p>
                      <a:r>
                        <a:rPr lang="en-GB" dirty="0"/>
                        <a:t>VRU</a:t>
                      </a:r>
                    </a:p>
                  </a:txBody>
                  <a:tcPr/>
                </a:tc>
                <a:tc>
                  <a:txBody>
                    <a:bodyPr/>
                    <a:lstStyle/>
                    <a:p>
                      <a:r>
                        <a:rPr lang="en-GB" dirty="0"/>
                        <a:t>Vertical Reference Unit (IMU)</a:t>
                      </a:r>
                    </a:p>
                  </a:txBody>
                  <a:tcPr/>
                </a:tc>
                <a:extLst>
                  <a:ext uri="{0D108BD9-81ED-4DB2-BD59-A6C34878D82A}">
                    <a16:rowId xmlns:a16="http://schemas.microsoft.com/office/drawing/2014/main" val="2107190806"/>
                  </a:ext>
                </a:extLst>
              </a:tr>
              <a:tr h="370840">
                <a:tc>
                  <a:txBody>
                    <a:bodyPr/>
                    <a:lstStyle/>
                    <a:p>
                      <a:r>
                        <a:rPr lang="en-GB" dirty="0"/>
                        <a:t>GPS</a:t>
                      </a:r>
                    </a:p>
                  </a:txBody>
                  <a:tcPr/>
                </a:tc>
                <a:tc>
                  <a:txBody>
                    <a:bodyPr/>
                    <a:lstStyle/>
                    <a:p>
                      <a:r>
                        <a:rPr lang="en-GB" dirty="0"/>
                        <a:t>Global Positioning Service</a:t>
                      </a:r>
                    </a:p>
                  </a:txBody>
                  <a:tcPr/>
                </a:tc>
                <a:extLst>
                  <a:ext uri="{0D108BD9-81ED-4DB2-BD59-A6C34878D82A}">
                    <a16:rowId xmlns:a16="http://schemas.microsoft.com/office/drawing/2014/main" val="1886020833"/>
                  </a:ext>
                </a:extLst>
              </a:tr>
              <a:tr h="370840">
                <a:tc>
                  <a:txBody>
                    <a:bodyPr/>
                    <a:lstStyle/>
                    <a:p>
                      <a:r>
                        <a:rPr lang="en-GB" dirty="0"/>
                        <a:t>HC</a:t>
                      </a:r>
                    </a:p>
                  </a:txBody>
                  <a:tcPr/>
                </a:tc>
                <a:tc>
                  <a:txBody>
                    <a:bodyPr/>
                    <a:lstStyle/>
                    <a:p>
                      <a:r>
                        <a:rPr lang="en-GB" dirty="0"/>
                        <a:t>Hand controller</a:t>
                      </a:r>
                    </a:p>
                  </a:txBody>
                  <a:tcPr/>
                </a:tc>
                <a:extLst>
                  <a:ext uri="{0D108BD9-81ED-4DB2-BD59-A6C34878D82A}">
                    <a16:rowId xmlns:a16="http://schemas.microsoft.com/office/drawing/2014/main" val="1863794233"/>
                  </a:ext>
                </a:extLst>
              </a:tr>
              <a:tr h="370840">
                <a:tc>
                  <a:txBody>
                    <a:bodyPr/>
                    <a:lstStyle/>
                    <a:p>
                      <a:r>
                        <a:rPr lang="en-GB" dirty="0"/>
                        <a:t>EOS</a:t>
                      </a:r>
                    </a:p>
                  </a:txBody>
                  <a:tcPr/>
                </a:tc>
                <a:tc>
                  <a:txBody>
                    <a:bodyPr/>
                    <a:lstStyle/>
                    <a:p>
                      <a:r>
                        <a:rPr lang="en-GB" dirty="0"/>
                        <a:t>Electro Optical System</a:t>
                      </a:r>
                    </a:p>
                  </a:txBody>
                  <a:tcPr/>
                </a:tc>
                <a:extLst>
                  <a:ext uri="{0D108BD9-81ED-4DB2-BD59-A6C34878D82A}">
                    <a16:rowId xmlns:a16="http://schemas.microsoft.com/office/drawing/2014/main" val="358102936"/>
                  </a:ext>
                </a:extLst>
              </a:tr>
              <a:tr h="370840">
                <a:tc>
                  <a:txBody>
                    <a:bodyPr/>
                    <a:lstStyle/>
                    <a:p>
                      <a:r>
                        <a:rPr lang="en-GB" dirty="0"/>
                        <a:t>TV</a:t>
                      </a:r>
                    </a:p>
                  </a:txBody>
                  <a:tcPr/>
                </a:tc>
                <a:tc>
                  <a:txBody>
                    <a:bodyPr/>
                    <a:lstStyle/>
                    <a:p>
                      <a:r>
                        <a:rPr lang="en-GB" dirty="0"/>
                        <a:t>Television Camera</a:t>
                      </a:r>
                    </a:p>
                  </a:txBody>
                  <a:tcPr/>
                </a:tc>
                <a:extLst>
                  <a:ext uri="{0D108BD9-81ED-4DB2-BD59-A6C34878D82A}">
                    <a16:rowId xmlns:a16="http://schemas.microsoft.com/office/drawing/2014/main" val="128252241"/>
                  </a:ext>
                </a:extLst>
              </a:tr>
              <a:tr h="370840">
                <a:tc>
                  <a:txBody>
                    <a:bodyPr/>
                    <a:lstStyle/>
                    <a:p>
                      <a:r>
                        <a:rPr lang="en-GB" dirty="0"/>
                        <a:t>TI</a:t>
                      </a:r>
                    </a:p>
                  </a:txBody>
                  <a:tcPr/>
                </a:tc>
                <a:tc>
                  <a:txBody>
                    <a:bodyPr/>
                    <a:lstStyle/>
                    <a:p>
                      <a:r>
                        <a:rPr lang="en-GB" dirty="0"/>
                        <a:t>Thermal Imaging Camera</a:t>
                      </a:r>
                    </a:p>
                  </a:txBody>
                  <a:tcPr/>
                </a:tc>
                <a:extLst>
                  <a:ext uri="{0D108BD9-81ED-4DB2-BD59-A6C34878D82A}">
                    <a16:rowId xmlns:a16="http://schemas.microsoft.com/office/drawing/2014/main" val="213522812"/>
                  </a:ext>
                </a:extLst>
              </a:tr>
              <a:tr h="370840">
                <a:tc>
                  <a:txBody>
                    <a:bodyPr/>
                    <a:lstStyle/>
                    <a:p>
                      <a:r>
                        <a:rPr lang="en-GB" dirty="0"/>
                        <a:t>LRF</a:t>
                      </a:r>
                    </a:p>
                  </a:txBody>
                  <a:tcPr/>
                </a:tc>
                <a:tc>
                  <a:txBody>
                    <a:bodyPr/>
                    <a:lstStyle/>
                    <a:p>
                      <a:r>
                        <a:rPr lang="en-GB" dirty="0"/>
                        <a:t>Laser Range Finder</a:t>
                      </a:r>
                    </a:p>
                  </a:txBody>
                  <a:tcPr/>
                </a:tc>
                <a:extLst>
                  <a:ext uri="{0D108BD9-81ED-4DB2-BD59-A6C34878D82A}">
                    <a16:rowId xmlns:a16="http://schemas.microsoft.com/office/drawing/2014/main" val="3769928429"/>
                  </a:ext>
                </a:extLst>
              </a:tr>
              <a:tr h="370840">
                <a:tc>
                  <a:txBody>
                    <a:bodyPr/>
                    <a:lstStyle/>
                    <a:p>
                      <a:r>
                        <a:rPr lang="en-GB" dirty="0"/>
                        <a:t>JAM</a:t>
                      </a:r>
                    </a:p>
                  </a:txBody>
                  <a:tcPr/>
                </a:tc>
                <a:tc>
                  <a:txBody>
                    <a:bodyPr/>
                    <a:lstStyle/>
                    <a:p>
                      <a:r>
                        <a:rPr lang="en-GB" dirty="0"/>
                        <a:t>RF Defeat (Jammer)</a:t>
                      </a:r>
                    </a:p>
                  </a:txBody>
                  <a:tcPr/>
                </a:tc>
                <a:extLst>
                  <a:ext uri="{0D108BD9-81ED-4DB2-BD59-A6C34878D82A}">
                    <a16:rowId xmlns:a16="http://schemas.microsoft.com/office/drawing/2014/main" val="1516995193"/>
                  </a:ext>
                </a:extLst>
              </a:tr>
            </a:tbl>
          </a:graphicData>
        </a:graphic>
      </p:graphicFrame>
      <p:graphicFrame>
        <p:nvGraphicFramePr>
          <p:cNvPr id="26" name="Table 22">
            <a:extLst>
              <a:ext uri="{FF2B5EF4-FFF2-40B4-BE49-F238E27FC236}">
                <a16:creationId xmlns:a16="http://schemas.microsoft.com/office/drawing/2014/main" id="{15371979-2C33-4847-A62E-2EF93FC02614}"/>
              </a:ext>
            </a:extLst>
          </p:cNvPr>
          <p:cNvGraphicFramePr>
            <a:graphicFrameLocks noGrp="1"/>
          </p:cNvGraphicFramePr>
          <p:nvPr>
            <p:extLst>
              <p:ext uri="{D42A27DB-BD31-4B8C-83A1-F6EECF244321}">
                <p14:modId xmlns:p14="http://schemas.microsoft.com/office/powerpoint/2010/main" val="2121204800"/>
              </p:ext>
            </p:extLst>
          </p:nvPr>
        </p:nvGraphicFramePr>
        <p:xfrm>
          <a:off x="691413" y="2306547"/>
          <a:ext cx="4841712" cy="2401619"/>
        </p:xfrm>
        <a:graphic>
          <a:graphicData uri="http://schemas.openxmlformats.org/drawingml/2006/table">
            <a:tbl>
              <a:tblPr firstRow="1" bandRow="1">
                <a:tableStyleId>{5C22544A-7EE6-4342-B048-85BDC9FD1C3A}</a:tableStyleId>
              </a:tblPr>
              <a:tblGrid>
                <a:gridCol w="1438197">
                  <a:extLst>
                    <a:ext uri="{9D8B030D-6E8A-4147-A177-3AD203B41FA5}">
                      <a16:colId xmlns:a16="http://schemas.microsoft.com/office/drawing/2014/main" val="1819465738"/>
                    </a:ext>
                  </a:extLst>
                </a:gridCol>
                <a:gridCol w="3403515">
                  <a:extLst>
                    <a:ext uri="{9D8B030D-6E8A-4147-A177-3AD203B41FA5}">
                      <a16:colId xmlns:a16="http://schemas.microsoft.com/office/drawing/2014/main" val="3700476665"/>
                    </a:ext>
                  </a:extLst>
                </a:gridCol>
              </a:tblGrid>
              <a:tr h="464981">
                <a:tc>
                  <a:txBody>
                    <a:bodyPr/>
                    <a:lstStyle/>
                    <a:p>
                      <a:r>
                        <a:rPr lang="en-GB" dirty="0"/>
                        <a:t>Status Colour</a:t>
                      </a:r>
                    </a:p>
                  </a:txBody>
                  <a:tcPr/>
                </a:tc>
                <a:tc>
                  <a:txBody>
                    <a:bodyPr/>
                    <a:lstStyle/>
                    <a:p>
                      <a:r>
                        <a:rPr lang="en-GB" dirty="0"/>
                        <a:t>Status</a:t>
                      </a:r>
                    </a:p>
                  </a:txBody>
                  <a:tcPr/>
                </a:tc>
                <a:extLst>
                  <a:ext uri="{0D108BD9-81ED-4DB2-BD59-A6C34878D82A}">
                    <a16:rowId xmlns:a16="http://schemas.microsoft.com/office/drawing/2014/main" val="2640726887"/>
                  </a:ext>
                </a:extLst>
              </a:tr>
              <a:tr h="312250">
                <a:tc>
                  <a:txBody>
                    <a:bodyPr/>
                    <a:lstStyle/>
                    <a:p>
                      <a:r>
                        <a:rPr lang="en-GB" dirty="0"/>
                        <a:t>RED</a:t>
                      </a:r>
                    </a:p>
                  </a:txBody>
                  <a:tcPr/>
                </a:tc>
                <a:tc>
                  <a:txBody>
                    <a:bodyPr/>
                    <a:lstStyle/>
                    <a:p>
                      <a:r>
                        <a:rPr lang="en-GB" dirty="0"/>
                        <a:t>Non-operational/faulty</a:t>
                      </a:r>
                    </a:p>
                  </a:txBody>
                  <a:tcPr/>
                </a:tc>
                <a:extLst>
                  <a:ext uri="{0D108BD9-81ED-4DB2-BD59-A6C34878D82A}">
                    <a16:rowId xmlns:a16="http://schemas.microsoft.com/office/drawing/2014/main" val="1117556217"/>
                  </a:ext>
                </a:extLst>
              </a:tr>
              <a:tr h="664259">
                <a:tc>
                  <a:txBody>
                    <a:bodyPr/>
                    <a:lstStyle/>
                    <a:p>
                      <a:r>
                        <a:rPr lang="en-GB" dirty="0"/>
                        <a:t>YELLOW</a:t>
                      </a:r>
                    </a:p>
                  </a:txBody>
                  <a:tcPr/>
                </a:tc>
                <a:tc>
                  <a:txBody>
                    <a:bodyPr/>
                    <a:lstStyle/>
                    <a:p>
                      <a:r>
                        <a:rPr lang="en-GB" dirty="0"/>
                        <a:t>Preparing for operation/no communication</a:t>
                      </a:r>
                    </a:p>
                  </a:txBody>
                  <a:tcPr/>
                </a:tc>
                <a:extLst>
                  <a:ext uri="{0D108BD9-81ED-4DB2-BD59-A6C34878D82A}">
                    <a16:rowId xmlns:a16="http://schemas.microsoft.com/office/drawing/2014/main" val="1863794233"/>
                  </a:ext>
                </a:extLst>
              </a:tr>
              <a:tr h="312250">
                <a:tc>
                  <a:txBody>
                    <a:bodyPr/>
                    <a:lstStyle/>
                    <a:p>
                      <a:r>
                        <a:rPr lang="en-GB" dirty="0"/>
                        <a:t>GREEN</a:t>
                      </a:r>
                    </a:p>
                  </a:txBody>
                  <a:tcPr/>
                </a:tc>
                <a:tc>
                  <a:txBody>
                    <a:bodyPr/>
                    <a:lstStyle/>
                    <a:p>
                      <a:r>
                        <a:rPr lang="en-GB" dirty="0"/>
                        <a:t>Operational </a:t>
                      </a:r>
                    </a:p>
                  </a:txBody>
                  <a:tcPr/>
                </a:tc>
                <a:extLst>
                  <a:ext uri="{0D108BD9-81ED-4DB2-BD59-A6C34878D82A}">
                    <a16:rowId xmlns:a16="http://schemas.microsoft.com/office/drawing/2014/main" val="358102936"/>
                  </a:ext>
                </a:extLst>
              </a:tr>
              <a:tr h="312250">
                <a:tc>
                  <a:txBody>
                    <a:bodyPr/>
                    <a:lstStyle/>
                    <a:p>
                      <a:r>
                        <a:rPr lang="en-GB" dirty="0"/>
                        <a:t>GREY</a:t>
                      </a:r>
                    </a:p>
                  </a:txBody>
                  <a:tcPr/>
                </a:tc>
                <a:tc>
                  <a:txBody>
                    <a:bodyPr/>
                    <a:lstStyle/>
                    <a:p>
                      <a:r>
                        <a:rPr lang="en-GB" dirty="0"/>
                        <a:t>Not available</a:t>
                      </a:r>
                    </a:p>
                  </a:txBody>
                  <a:tcPr/>
                </a:tc>
                <a:extLst>
                  <a:ext uri="{0D108BD9-81ED-4DB2-BD59-A6C34878D82A}">
                    <a16:rowId xmlns:a16="http://schemas.microsoft.com/office/drawing/2014/main" val="128252241"/>
                  </a:ext>
                </a:extLst>
              </a:tr>
            </a:tbl>
          </a:graphicData>
        </a:graphic>
      </p:graphicFrame>
      <p:grpSp>
        <p:nvGrpSpPr>
          <p:cNvPr id="19" name="Group 18">
            <a:extLst>
              <a:ext uri="{FF2B5EF4-FFF2-40B4-BE49-F238E27FC236}">
                <a16:creationId xmlns:a16="http://schemas.microsoft.com/office/drawing/2014/main" id="{75A62558-FE35-43C7-9907-A7CD49FD9DF8}"/>
              </a:ext>
            </a:extLst>
          </p:cNvPr>
          <p:cNvGrpSpPr/>
          <p:nvPr/>
        </p:nvGrpSpPr>
        <p:grpSpPr>
          <a:xfrm rot="2347714">
            <a:off x="5857148" y="4816891"/>
            <a:ext cx="1768826" cy="773599"/>
            <a:chOff x="5001512" y="2536046"/>
            <a:chExt cx="2783718" cy="1219200"/>
          </a:xfrm>
        </p:grpSpPr>
        <p:sp>
          <p:nvSpPr>
            <p:cNvPr id="12" name="Oval 11">
              <a:extLst>
                <a:ext uri="{FF2B5EF4-FFF2-40B4-BE49-F238E27FC236}">
                  <a16:creationId xmlns:a16="http://schemas.microsoft.com/office/drawing/2014/main" id="{BFE886CF-5477-4923-B910-184F864C884F}"/>
                </a:ext>
              </a:extLst>
            </p:cNvPr>
            <p:cNvSpPr/>
            <p:nvPr/>
          </p:nvSpPr>
          <p:spPr>
            <a:xfrm>
              <a:off x="5001512" y="2536046"/>
              <a:ext cx="1219878" cy="1219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3" name="Straight Connector 12">
              <a:extLst>
                <a:ext uri="{FF2B5EF4-FFF2-40B4-BE49-F238E27FC236}">
                  <a16:creationId xmlns:a16="http://schemas.microsoft.com/office/drawing/2014/main" id="{AE1C4818-A345-4D8E-84BF-2B5C1690C102}"/>
                </a:ext>
              </a:extLst>
            </p:cNvPr>
            <p:cNvCxnSpPr>
              <a:cxnSpLocks/>
              <a:endCxn id="12" idx="6"/>
            </p:cNvCxnSpPr>
            <p:nvPr/>
          </p:nvCxnSpPr>
          <p:spPr>
            <a:xfrm flipH="1">
              <a:off x="6221390" y="2842130"/>
              <a:ext cx="1563840" cy="30351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FC08DA44-CF9F-81A9-B241-DDC84827E628}"/>
              </a:ext>
            </a:extLst>
          </p:cNvPr>
          <p:cNvPicPr>
            <a:picLocks noChangeAspect="1"/>
          </p:cNvPicPr>
          <p:nvPr/>
        </p:nvPicPr>
        <p:blipFill>
          <a:blip r:embed="rId3"/>
          <a:stretch>
            <a:fillRect/>
          </a:stretch>
        </p:blipFill>
        <p:spPr>
          <a:xfrm>
            <a:off x="7528187" y="5142684"/>
            <a:ext cx="3375013" cy="757176"/>
          </a:xfrm>
          <a:prstGeom prst="rect">
            <a:avLst/>
          </a:prstGeom>
        </p:spPr>
      </p:pic>
    </p:spTree>
    <p:extLst>
      <p:ext uri="{BB962C8B-B14F-4D97-AF65-F5344CB8AC3E}">
        <p14:creationId xmlns:p14="http://schemas.microsoft.com/office/powerpoint/2010/main" val="2560465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2"/>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US" b="1" dirty="0">
                <a:solidFill>
                  <a:schemeClr val="bg1"/>
                </a:solidFill>
              </a:rPr>
              <a:t>Basic System Operation - Mode selection </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6</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4" name="Content Placeholder 3">
            <a:extLst>
              <a:ext uri="{FF2B5EF4-FFF2-40B4-BE49-F238E27FC236}">
                <a16:creationId xmlns:a16="http://schemas.microsoft.com/office/drawing/2014/main" id="{3109D586-CCE3-412A-A8EE-1BE3E225F34D}"/>
              </a:ext>
            </a:extLst>
          </p:cNvPr>
          <p:cNvSpPr>
            <a:spLocks noGrp="1"/>
          </p:cNvSpPr>
          <p:nvPr>
            <p:ph idx="1"/>
          </p:nvPr>
        </p:nvSpPr>
        <p:spPr>
          <a:xfrm>
            <a:off x="687354" y="1578687"/>
            <a:ext cx="10500050" cy="777354"/>
          </a:xfrm>
        </p:spPr>
        <p:txBody>
          <a:bodyPr>
            <a:normAutofit/>
          </a:bodyPr>
          <a:lstStyle/>
          <a:p>
            <a:pPr marL="0" indent="0">
              <a:buNone/>
            </a:pPr>
            <a:r>
              <a:rPr lang="en-GB" sz="1600" dirty="0">
                <a:latin typeface="Calibri" panose="020F0502020204030204" pitchFamily="34" charset="0"/>
                <a:cs typeface="Calibri" panose="020F0502020204030204" pitchFamily="34" charset="0"/>
              </a:rPr>
              <a:t>The system has several modes selected by the buttons at the bottom of the screen. Buttons are highlighted when active. </a:t>
            </a:r>
          </a:p>
        </p:txBody>
      </p:sp>
      <p:graphicFrame>
        <p:nvGraphicFramePr>
          <p:cNvPr id="9" name="Table 10">
            <a:extLst>
              <a:ext uri="{FF2B5EF4-FFF2-40B4-BE49-F238E27FC236}">
                <a16:creationId xmlns:a16="http://schemas.microsoft.com/office/drawing/2014/main" id="{63FABE21-663C-4352-B736-2B778621E19D}"/>
              </a:ext>
            </a:extLst>
          </p:cNvPr>
          <p:cNvGraphicFramePr>
            <a:graphicFrameLocks noGrp="1"/>
          </p:cNvGraphicFramePr>
          <p:nvPr>
            <p:extLst>
              <p:ext uri="{D42A27DB-BD31-4B8C-83A1-F6EECF244321}">
                <p14:modId xmlns:p14="http://schemas.microsoft.com/office/powerpoint/2010/main" val="4207351690"/>
              </p:ext>
            </p:extLst>
          </p:nvPr>
        </p:nvGraphicFramePr>
        <p:xfrm>
          <a:off x="687354" y="1918421"/>
          <a:ext cx="10500051" cy="3845845"/>
        </p:xfrm>
        <a:graphic>
          <a:graphicData uri="http://schemas.openxmlformats.org/drawingml/2006/table">
            <a:tbl>
              <a:tblPr firstRow="1" bandRow="1">
                <a:tableStyleId>{5C22544A-7EE6-4342-B048-85BDC9FD1C3A}</a:tableStyleId>
              </a:tblPr>
              <a:tblGrid>
                <a:gridCol w="3500017">
                  <a:extLst>
                    <a:ext uri="{9D8B030D-6E8A-4147-A177-3AD203B41FA5}">
                      <a16:colId xmlns:a16="http://schemas.microsoft.com/office/drawing/2014/main" val="1865541234"/>
                    </a:ext>
                  </a:extLst>
                </a:gridCol>
                <a:gridCol w="2048329">
                  <a:extLst>
                    <a:ext uri="{9D8B030D-6E8A-4147-A177-3AD203B41FA5}">
                      <a16:colId xmlns:a16="http://schemas.microsoft.com/office/drawing/2014/main" val="3961612985"/>
                    </a:ext>
                  </a:extLst>
                </a:gridCol>
                <a:gridCol w="4951705">
                  <a:extLst>
                    <a:ext uri="{9D8B030D-6E8A-4147-A177-3AD203B41FA5}">
                      <a16:colId xmlns:a16="http://schemas.microsoft.com/office/drawing/2014/main" val="502626706"/>
                    </a:ext>
                  </a:extLst>
                </a:gridCol>
              </a:tblGrid>
              <a:tr h="371125">
                <a:tc>
                  <a:txBody>
                    <a:bodyPr/>
                    <a:lstStyle/>
                    <a:p>
                      <a:r>
                        <a:rPr lang="en-GB" dirty="0"/>
                        <a:t>Button</a:t>
                      </a:r>
                    </a:p>
                  </a:txBody>
                  <a:tcPr/>
                </a:tc>
                <a:tc>
                  <a:txBody>
                    <a:bodyPr/>
                    <a:lstStyle/>
                    <a:p>
                      <a:r>
                        <a:rPr lang="en-GB" dirty="0"/>
                        <a:t>Mode</a:t>
                      </a:r>
                    </a:p>
                  </a:txBody>
                  <a:tcPr/>
                </a:tc>
                <a:tc>
                  <a:txBody>
                    <a:bodyPr/>
                    <a:lstStyle/>
                    <a:p>
                      <a:r>
                        <a:rPr lang="en-GB" dirty="0"/>
                        <a:t>Description</a:t>
                      </a:r>
                    </a:p>
                  </a:txBody>
                  <a:tcPr/>
                </a:tc>
                <a:extLst>
                  <a:ext uri="{0D108BD9-81ED-4DB2-BD59-A6C34878D82A}">
                    <a16:rowId xmlns:a16="http://schemas.microsoft.com/office/drawing/2014/main" val="4163260785"/>
                  </a:ext>
                </a:extLst>
              </a:tr>
              <a:tr h="371125">
                <a:tc>
                  <a:txBody>
                    <a:bodyPr/>
                    <a:lstStyle/>
                    <a:p>
                      <a:endParaRPr lang="en-GB" sz="1400" dirty="0"/>
                    </a:p>
                  </a:txBody>
                  <a:tcPr/>
                </a:tc>
                <a:tc>
                  <a:txBody>
                    <a:bodyPr/>
                    <a:lstStyle/>
                    <a:p>
                      <a:r>
                        <a:rPr lang="en-GB" sz="1400" dirty="0"/>
                        <a:t>Standby (STBY)</a:t>
                      </a:r>
                    </a:p>
                  </a:txBody>
                  <a:tcPr/>
                </a:tc>
                <a:tc>
                  <a:txBody>
                    <a:bodyPr/>
                    <a:lstStyle/>
                    <a:p>
                      <a:r>
                        <a:rPr lang="en-GB" sz="1400" dirty="0"/>
                        <a:t>Commands the platform to standby with the brakes applied and the motors switched off. Press the button twice to power off the console.</a:t>
                      </a:r>
                    </a:p>
                  </a:txBody>
                  <a:tcPr/>
                </a:tc>
                <a:extLst>
                  <a:ext uri="{0D108BD9-81ED-4DB2-BD59-A6C34878D82A}">
                    <a16:rowId xmlns:a16="http://schemas.microsoft.com/office/drawing/2014/main" val="1036462773"/>
                  </a:ext>
                </a:extLst>
              </a:tr>
              <a:tr h="0">
                <a:tc>
                  <a:txBody>
                    <a:bodyPr/>
                    <a:lstStyle/>
                    <a:p>
                      <a:endParaRPr lang="en-GB" sz="1400" dirty="0"/>
                    </a:p>
                    <a:p>
                      <a:endParaRPr lang="en-GB" sz="1400" dirty="0"/>
                    </a:p>
                    <a:p>
                      <a:endParaRPr lang="en-GB" sz="1400" dirty="0"/>
                    </a:p>
                  </a:txBody>
                  <a:tcPr/>
                </a:tc>
                <a:tc>
                  <a:txBody>
                    <a:bodyPr/>
                    <a:lstStyle/>
                    <a:p>
                      <a:r>
                        <a:rPr lang="en-GB" sz="1400" dirty="0"/>
                        <a:t>Manual (MAN)</a:t>
                      </a:r>
                    </a:p>
                  </a:txBody>
                  <a:tcPr/>
                </a:tc>
                <a:tc>
                  <a:txBody>
                    <a:bodyPr/>
                    <a:lstStyle/>
                    <a:p>
                      <a:r>
                        <a:rPr lang="en-GB" sz="1400" dirty="0"/>
                        <a:t>Releases the brakes and allows the EOD to be controlled.</a:t>
                      </a:r>
                    </a:p>
                  </a:txBody>
                  <a:tcPr/>
                </a:tc>
                <a:extLst>
                  <a:ext uri="{0D108BD9-81ED-4DB2-BD59-A6C34878D82A}">
                    <a16:rowId xmlns:a16="http://schemas.microsoft.com/office/drawing/2014/main" val="36814853"/>
                  </a:ext>
                </a:extLst>
              </a:tr>
              <a:tr h="371125">
                <a:tc>
                  <a:txBody>
                    <a:bodyPr/>
                    <a:lstStyle/>
                    <a:p>
                      <a:endParaRPr lang="en-GB" sz="1400" dirty="0"/>
                    </a:p>
                  </a:txBody>
                  <a:tcPr/>
                </a:tc>
                <a:tc>
                  <a:txBody>
                    <a:bodyPr/>
                    <a:lstStyle/>
                    <a:p>
                      <a:r>
                        <a:rPr lang="en-GB" sz="1400" dirty="0"/>
                        <a:t>Track (TRK)</a:t>
                      </a:r>
                    </a:p>
                  </a:txBody>
                  <a:tcPr/>
                </a:tc>
                <a:tc>
                  <a:txBody>
                    <a:bodyPr/>
                    <a:lstStyle/>
                    <a:p>
                      <a:r>
                        <a:rPr lang="en-GB" sz="1400" dirty="0"/>
                        <a:t>Press once to enter manual (target acquisition) mode, during which the gamepad controller can be used to control the pointing angle of the EOD. Press again to select the tracking mode, which follows items selected by the user. This mode can be used with both TV and the TI cameras. The joystick can also be used to toggle between manual and track mode. </a:t>
                      </a:r>
                    </a:p>
                    <a:p>
                      <a:endParaRPr lang="en-GB" sz="1400" dirty="0"/>
                    </a:p>
                    <a:p>
                      <a:r>
                        <a:rPr lang="en-GB" sz="1400" dirty="0"/>
                        <a:t>Selects auto track mode where the EOD is controlled by the automatic video tracker. </a:t>
                      </a:r>
                    </a:p>
                  </a:txBody>
                  <a:tcPr/>
                </a:tc>
                <a:extLst>
                  <a:ext uri="{0D108BD9-81ED-4DB2-BD59-A6C34878D82A}">
                    <a16:rowId xmlns:a16="http://schemas.microsoft.com/office/drawing/2014/main" val="3416417560"/>
                  </a:ext>
                </a:extLst>
              </a:tr>
            </a:tbl>
          </a:graphicData>
        </a:graphic>
      </p:graphicFrame>
      <p:pic>
        <p:nvPicPr>
          <p:cNvPr id="13" name="Picture 12">
            <a:extLst>
              <a:ext uri="{FF2B5EF4-FFF2-40B4-BE49-F238E27FC236}">
                <a16:creationId xmlns:a16="http://schemas.microsoft.com/office/drawing/2014/main" id="{555F3398-4536-43A5-92F1-8B9C268ED269}"/>
              </a:ext>
            </a:extLst>
          </p:cNvPr>
          <p:cNvPicPr>
            <a:picLocks noChangeAspect="1"/>
          </p:cNvPicPr>
          <p:nvPr/>
        </p:nvPicPr>
        <p:blipFill>
          <a:blip r:embed="rId4"/>
          <a:stretch>
            <a:fillRect/>
          </a:stretch>
        </p:blipFill>
        <p:spPr>
          <a:xfrm>
            <a:off x="1204912" y="2430383"/>
            <a:ext cx="979488" cy="472042"/>
          </a:xfrm>
          <a:prstGeom prst="rect">
            <a:avLst/>
          </a:prstGeom>
        </p:spPr>
      </p:pic>
      <p:pic>
        <p:nvPicPr>
          <p:cNvPr id="17" name="Picture 16">
            <a:extLst>
              <a:ext uri="{FF2B5EF4-FFF2-40B4-BE49-F238E27FC236}">
                <a16:creationId xmlns:a16="http://schemas.microsoft.com/office/drawing/2014/main" id="{2C108A31-7D81-4DC1-B3D4-54A7AA9A31F9}"/>
              </a:ext>
            </a:extLst>
          </p:cNvPr>
          <p:cNvPicPr>
            <a:picLocks noChangeAspect="1"/>
          </p:cNvPicPr>
          <p:nvPr/>
        </p:nvPicPr>
        <p:blipFill>
          <a:blip r:embed="rId5"/>
          <a:stretch>
            <a:fillRect/>
          </a:stretch>
        </p:blipFill>
        <p:spPr>
          <a:xfrm>
            <a:off x="2297145" y="2430383"/>
            <a:ext cx="979488" cy="472459"/>
          </a:xfrm>
          <a:prstGeom prst="rect">
            <a:avLst/>
          </a:prstGeom>
        </p:spPr>
      </p:pic>
      <p:pic>
        <p:nvPicPr>
          <p:cNvPr id="19" name="Picture 18">
            <a:extLst>
              <a:ext uri="{FF2B5EF4-FFF2-40B4-BE49-F238E27FC236}">
                <a16:creationId xmlns:a16="http://schemas.microsoft.com/office/drawing/2014/main" id="{EF100348-8106-4243-87E0-5685FA2B5F5A}"/>
              </a:ext>
            </a:extLst>
          </p:cNvPr>
          <p:cNvPicPr>
            <a:picLocks noChangeAspect="1"/>
          </p:cNvPicPr>
          <p:nvPr/>
        </p:nvPicPr>
        <p:blipFill>
          <a:blip r:embed="rId6"/>
          <a:stretch>
            <a:fillRect/>
          </a:stretch>
        </p:blipFill>
        <p:spPr>
          <a:xfrm>
            <a:off x="1204912" y="3069101"/>
            <a:ext cx="979488" cy="483698"/>
          </a:xfrm>
          <a:prstGeom prst="rect">
            <a:avLst/>
          </a:prstGeom>
        </p:spPr>
      </p:pic>
      <p:pic>
        <p:nvPicPr>
          <p:cNvPr id="21" name="Picture 20">
            <a:extLst>
              <a:ext uri="{FF2B5EF4-FFF2-40B4-BE49-F238E27FC236}">
                <a16:creationId xmlns:a16="http://schemas.microsoft.com/office/drawing/2014/main" id="{9099DB11-92F6-4DA4-8230-6659F630666D}"/>
              </a:ext>
            </a:extLst>
          </p:cNvPr>
          <p:cNvPicPr>
            <a:picLocks noChangeAspect="1"/>
          </p:cNvPicPr>
          <p:nvPr/>
        </p:nvPicPr>
        <p:blipFill>
          <a:blip r:embed="rId7"/>
          <a:stretch>
            <a:fillRect/>
          </a:stretch>
        </p:blipFill>
        <p:spPr>
          <a:xfrm>
            <a:off x="2297145" y="3090955"/>
            <a:ext cx="981416" cy="461843"/>
          </a:xfrm>
          <a:prstGeom prst="rect">
            <a:avLst/>
          </a:prstGeom>
        </p:spPr>
      </p:pic>
      <p:pic>
        <p:nvPicPr>
          <p:cNvPr id="23" name="Picture 22">
            <a:extLst>
              <a:ext uri="{FF2B5EF4-FFF2-40B4-BE49-F238E27FC236}">
                <a16:creationId xmlns:a16="http://schemas.microsoft.com/office/drawing/2014/main" id="{56DFBB45-2E2E-4233-8F00-5DE00DC95644}"/>
              </a:ext>
            </a:extLst>
          </p:cNvPr>
          <p:cNvPicPr>
            <a:picLocks noChangeAspect="1"/>
          </p:cNvPicPr>
          <p:nvPr/>
        </p:nvPicPr>
        <p:blipFill>
          <a:blip r:embed="rId8"/>
          <a:stretch>
            <a:fillRect/>
          </a:stretch>
        </p:blipFill>
        <p:spPr>
          <a:xfrm>
            <a:off x="1179951" y="4420616"/>
            <a:ext cx="1029409" cy="483698"/>
          </a:xfrm>
          <a:prstGeom prst="rect">
            <a:avLst/>
          </a:prstGeom>
        </p:spPr>
      </p:pic>
      <p:pic>
        <p:nvPicPr>
          <p:cNvPr id="25" name="Picture 24">
            <a:extLst>
              <a:ext uri="{FF2B5EF4-FFF2-40B4-BE49-F238E27FC236}">
                <a16:creationId xmlns:a16="http://schemas.microsoft.com/office/drawing/2014/main" id="{20B6F291-2965-446D-86FB-9ABE15550AC5}"/>
              </a:ext>
            </a:extLst>
          </p:cNvPr>
          <p:cNvPicPr>
            <a:picLocks noChangeAspect="1"/>
          </p:cNvPicPr>
          <p:nvPr/>
        </p:nvPicPr>
        <p:blipFill>
          <a:blip r:embed="rId9"/>
          <a:stretch>
            <a:fillRect/>
          </a:stretch>
        </p:blipFill>
        <p:spPr>
          <a:xfrm>
            <a:off x="2297144" y="4420616"/>
            <a:ext cx="979487" cy="478083"/>
          </a:xfrm>
          <a:prstGeom prst="rect">
            <a:avLst/>
          </a:prstGeom>
        </p:spPr>
      </p:pic>
    </p:spTree>
    <p:extLst>
      <p:ext uri="{BB962C8B-B14F-4D97-AF65-F5344CB8AC3E}">
        <p14:creationId xmlns:p14="http://schemas.microsoft.com/office/powerpoint/2010/main" val="203843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US" b="1" dirty="0">
                <a:solidFill>
                  <a:schemeClr val="bg1"/>
                </a:solidFill>
              </a:rPr>
              <a:t>Basic System Operation - Mode selection </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7</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graphicFrame>
        <p:nvGraphicFramePr>
          <p:cNvPr id="11" name="Table 10">
            <a:extLst>
              <a:ext uri="{FF2B5EF4-FFF2-40B4-BE49-F238E27FC236}">
                <a16:creationId xmlns:a16="http://schemas.microsoft.com/office/drawing/2014/main" id="{A469A872-1275-4D81-A174-0D78B1EA87CA}"/>
              </a:ext>
            </a:extLst>
          </p:cNvPr>
          <p:cNvGraphicFramePr>
            <a:graphicFrameLocks noGrp="1"/>
          </p:cNvGraphicFramePr>
          <p:nvPr>
            <p:extLst>
              <p:ext uri="{D42A27DB-BD31-4B8C-83A1-F6EECF244321}">
                <p14:modId xmlns:p14="http://schemas.microsoft.com/office/powerpoint/2010/main" val="3891762047"/>
              </p:ext>
            </p:extLst>
          </p:nvPr>
        </p:nvGraphicFramePr>
        <p:xfrm>
          <a:off x="679577" y="1797465"/>
          <a:ext cx="10500051" cy="2565685"/>
        </p:xfrm>
        <a:graphic>
          <a:graphicData uri="http://schemas.openxmlformats.org/drawingml/2006/table">
            <a:tbl>
              <a:tblPr firstRow="1" bandRow="1">
                <a:tableStyleId>{5C22544A-7EE6-4342-B048-85BDC9FD1C3A}</a:tableStyleId>
              </a:tblPr>
              <a:tblGrid>
                <a:gridCol w="3500017">
                  <a:extLst>
                    <a:ext uri="{9D8B030D-6E8A-4147-A177-3AD203B41FA5}">
                      <a16:colId xmlns:a16="http://schemas.microsoft.com/office/drawing/2014/main" val="1160837577"/>
                    </a:ext>
                  </a:extLst>
                </a:gridCol>
                <a:gridCol w="2048329">
                  <a:extLst>
                    <a:ext uri="{9D8B030D-6E8A-4147-A177-3AD203B41FA5}">
                      <a16:colId xmlns:a16="http://schemas.microsoft.com/office/drawing/2014/main" val="1972642574"/>
                    </a:ext>
                  </a:extLst>
                </a:gridCol>
                <a:gridCol w="4951705">
                  <a:extLst>
                    <a:ext uri="{9D8B030D-6E8A-4147-A177-3AD203B41FA5}">
                      <a16:colId xmlns:a16="http://schemas.microsoft.com/office/drawing/2014/main" val="401526726"/>
                    </a:ext>
                  </a:extLst>
                </a:gridCol>
              </a:tblGrid>
              <a:tr h="371125">
                <a:tc>
                  <a:txBody>
                    <a:bodyPr/>
                    <a:lstStyle/>
                    <a:p>
                      <a:r>
                        <a:rPr lang="en-GB" dirty="0"/>
                        <a:t>Button</a:t>
                      </a:r>
                    </a:p>
                  </a:txBody>
                  <a:tcPr/>
                </a:tc>
                <a:tc>
                  <a:txBody>
                    <a:bodyPr/>
                    <a:lstStyle/>
                    <a:p>
                      <a:r>
                        <a:rPr lang="en-GB" dirty="0"/>
                        <a:t>Mode</a:t>
                      </a:r>
                    </a:p>
                  </a:txBody>
                  <a:tcPr/>
                </a:tc>
                <a:tc>
                  <a:txBody>
                    <a:bodyPr/>
                    <a:lstStyle/>
                    <a:p>
                      <a:r>
                        <a:rPr lang="en-GB" dirty="0"/>
                        <a:t>Description</a:t>
                      </a:r>
                    </a:p>
                  </a:txBody>
                  <a:tcPr/>
                </a:tc>
                <a:extLst>
                  <a:ext uri="{0D108BD9-81ED-4DB2-BD59-A6C34878D82A}">
                    <a16:rowId xmlns:a16="http://schemas.microsoft.com/office/drawing/2014/main" val="3851621310"/>
                  </a:ext>
                </a:extLst>
              </a:tr>
              <a:tr h="371125">
                <a:tc>
                  <a:txBody>
                    <a:bodyPr/>
                    <a:lstStyle/>
                    <a:p>
                      <a:endParaRPr lang="en-GB" sz="1400" dirty="0"/>
                    </a:p>
                  </a:txBody>
                  <a:tcPr/>
                </a:tc>
                <a:tc>
                  <a:txBody>
                    <a:bodyPr/>
                    <a:lstStyle/>
                    <a:p>
                      <a:r>
                        <a:rPr lang="en-GB" sz="1400" dirty="0"/>
                        <a:t>Park (PARK)</a:t>
                      </a:r>
                    </a:p>
                    <a:p>
                      <a:endParaRPr lang="en-GB" sz="1400" dirty="0"/>
                    </a:p>
                    <a:p>
                      <a:endParaRPr lang="en-GB" sz="1400" dirty="0"/>
                    </a:p>
                  </a:txBody>
                  <a:tcPr/>
                </a:tc>
                <a:tc>
                  <a:txBody>
                    <a:bodyPr/>
                    <a:lstStyle/>
                    <a:p>
                      <a:r>
                        <a:rPr lang="en-GB" sz="1400" dirty="0"/>
                        <a:t>When pressed, the EOD is driven to its park position and put in standby mode. This is System 0 and not North Orientated</a:t>
                      </a:r>
                    </a:p>
                  </a:txBody>
                  <a:tcPr/>
                </a:tc>
                <a:extLst>
                  <a:ext uri="{0D108BD9-81ED-4DB2-BD59-A6C34878D82A}">
                    <a16:rowId xmlns:a16="http://schemas.microsoft.com/office/drawing/2014/main" val="3918888831"/>
                  </a:ext>
                </a:extLst>
              </a:tr>
              <a:tr h="371125">
                <a:tc>
                  <a:txBody>
                    <a:bodyPr/>
                    <a:lstStyle/>
                    <a:p>
                      <a:endParaRPr lang="en-GB" sz="1400" dirty="0"/>
                    </a:p>
                  </a:txBody>
                  <a:tcPr/>
                </a:tc>
                <a:tc>
                  <a:txBody>
                    <a:bodyPr/>
                    <a:lstStyle/>
                    <a:p>
                      <a:r>
                        <a:rPr lang="en-GB" sz="1400" dirty="0"/>
                        <a:t>Gyro</a:t>
                      </a:r>
                    </a:p>
                    <a:p>
                      <a:endParaRPr lang="en-GB" sz="1400" dirty="0"/>
                    </a:p>
                    <a:p>
                      <a:endParaRPr lang="en-GB" sz="1400" dirty="0"/>
                    </a:p>
                  </a:txBody>
                  <a:tcPr/>
                </a:tc>
                <a:tc>
                  <a:txBody>
                    <a:bodyPr/>
                    <a:lstStyle/>
                    <a:p>
                      <a:r>
                        <a:rPr lang="en-GB" sz="1400" dirty="0"/>
                        <a:t>This is disabled for CUAS and not selectable.</a:t>
                      </a:r>
                    </a:p>
                  </a:txBody>
                  <a:tcPr/>
                </a:tc>
                <a:extLst>
                  <a:ext uri="{0D108BD9-81ED-4DB2-BD59-A6C34878D82A}">
                    <a16:rowId xmlns:a16="http://schemas.microsoft.com/office/drawing/2014/main" val="3783994866"/>
                  </a:ext>
                </a:extLst>
              </a:tr>
              <a:tr h="371125">
                <a:tc>
                  <a:txBody>
                    <a:bodyPr/>
                    <a:lstStyle/>
                    <a:p>
                      <a:endParaRPr lang="en-GB" sz="1400" dirty="0"/>
                    </a:p>
                  </a:txBody>
                  <a:tcPr/>
                </a:tc>
                <a:tc>
                  <a:txBody>
                    <a:bodyPr/>
                    <a:lstStyle/>
                    <a:p>
                      <a:r>
                        <a:rPr lang="en-GB" sz="1400" dirty="0"/>
                        <a:t>Jammer</a:t>
                      </a:r>
                    </a:p>
                  </a:txBody>
                  <a:tcPr/>
                </a:tc>
                <a:tc>
                  <a:txBody>
                    <a:bodyPr/>
                    <a:lstStyle/>
                    <a:p>
                      <a:r>
                        <a:rPr lang="en-GB" sz="1400" dirty="0"/>
                        <a:t>This is used to access the Jammer control.</a:t>
                      </a:r>
                    </a:p>
                    <a:p>
                      <a:endParaRPr lang="en-GB" sz="1400" dirty="0"/>
                    </a:p>
                    <a:p>
                      <a:endParaRPr lang="en-GB" sz="1400" dirty="0"/>
                    </a:p>
                  </a:txBody>
                  <a:tcPr/>
                </a:tc>
                <a:extLst>
                  <a:ext uri="{0D108BD9-81ED-4DB2-BD59-A6C34878D82A}">
                    <a16:rowId xmlns:a16="http://schemas.microsoft.com/office/drawing/2014/main" val="2908332099"/>
                  </a:ext>
                </a:extLst>
              </a:tr>
            </a:tbl>
          </a:graphicData>
        </a:graphic>
      </p:graphicFrame>
      <p:pic>
        <p:nvPicPr>
          <p:cNvPr id="14" name="Picture 13">
            <a:extLst>
              <a:ext uri="{FF2B5EF4-FFF2-40B4-BE49-F238E27FC236}">
                <a16:creationId xmlns:a16="http://schemas.microsoft.com/office/drawing/2014/main" id="{B7A1FA9E-704B-49C8-8B5E-035417136449}"/>
              </a:ext>
            </a:extLst>
          </p:cNvPr>
          <p:cNvPicPr>
            <a:picLocks noChangeAspect="1"/>
          </p:cNvPicPr>
          <p:nvPr/>
        </p:nvPicPr>
        <p:blipFill>
          <a:blip r:embed="rId4"/>
          <a:stretch>
            <a:fillRect/>
          </a:stretch>
        </p:blipFill>
        <p:spPr>
          <a:xfrm>
            <a:off x="1916396" y="2284098"/>
            <a:ext cx="1004604" cy="483698"/>
          </a:xfrm>
          <a:prstGeom prst="rect">
            <a:avLst/>
          </a:prstGeom>
        </p:spPr>
      </p:pic>
      <p:pic>
        <p:nvPicPr>
          <p:cNvPr id="12" name="Picture 11">
            <a:extLst>
              <a:ext uri="{FF2B5EF4-FFF2-40B4-BE49-F238E27FC236}">
                <a16:creationId xmlns:a16="http://schemas.microsoft.com/office/drawing/2014/main" id="{01CCEE46-BC5E-FAE5-AA9A-D42B0A7E9773}"/>
              </a:ext>
            </a:extLst>
          </p:cNvPr>
          <p:cNvPicPr>
            <a:picLocks noChangeAspect="1"/>
          </p:cNvPicPr>
          <p:nvPr/>
        </p:nvPicPr>
        <p:blipFill>
          <a:blip r:embed="rId5"/>
          <a:stretch>
            <a:fillRect/>
          </a:stretch>
        </p:blipFill>
        <p:spPr>
          <a:xfrm>
            <a:off x="1949314" y="3048216"/>
            <a:ext cx="971686" cy="466790"/>
          </a:xfrm>
          <a:prstGeom prst="rect">
            <a:avLst/>
          </a:prstGeom>
        </p:spPr>
      </p:pic>
      <p:pic>
        <p:nvPicPr>
          <p:cNvPr id="16" name="Picture 15">
            <a:extLst>
              <a:ext uri="{FF2B5EF4-FFF2-40B4-BE49-F238E27FC236}">
                <a16:creationId xmlns:a16="http://schemas.microsoft.com/office/drawing/2014/main" id="{FA95154A-51B9-716C-C244-729B42C37F2F}"/>
              </a:ext>
            </a:extLst>
          </p:cNvPr>
          <p:cNvPicPr>
            <a:picLocks noChangeAspect="1"/>
          </p:cNvPicPr>
          <p:nvPr/>
        </p:nvPicPr>
        <p:blipFill>
          <a:blip r:embed="rId6"/>
          <a:stretch>
            <a:fillRect/>
          </a:stretch>
        </p:blipFill>
        <p:spPr>
          <a:xfrm>
            <a:off x="1892156" y="3767118"/>
            <a:ext cx="1028844" cy="466790"/>
          </a:xfrm>
          <a:prstGeom prst="rect">
            <a:avLst/>
          </a:prstGeom>
        </p:spPr>
      </p:pic>
    </p:spTree>
    <p:extLst>
      <p:ext uri="{BB962C8B-B14F-4D97-AF65-F5344CB8AC3E}">
        <p14:creationId xmlns:p14="http://schemas.microsoft.com/office/powerpoint/2010/main" val="2772162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US" b="1" dirty="0">
                <a:solidFill>
                  <a:schemeClr val="bg1"/>
                </a:solidFill>
              </a:rPr>
              <a:t>Basic System Operation – TV Camera Controls</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8</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graphicFrame>
        <p:nvGraphicFramePr>
          <p:cNvPr id="11" name="Table 10">
            <a:extLst>
              <a:ext uri="{FF2B5EF4-FFF2-40B4-BE49-F238E27FC236}">
                <a16:creationId xmlns:a16="http://schemas.microsoft.com/office/drawing/2014/main" id="{A469A872-1275-4D81-A174-0D78B1EA87CA}"/>
              </a:ext>
            </a:extLst>
          </p:cNvPr>
          <p:cNvGraphicFramePr>
            <a:graphicFrameLocks noGrp="1"/>
          </p:cNvGraphicFramePr>
          <p:nvPr>
            <p:extLst>
              <p:ext uri="{D42A27DB-BD31-4B8C-83A1-F6EECF244321}">
                <p14:modId xmlns:p14="http://schemas.microsoft.com/office/powerpoint/2010/main" val="3787013817"/>
              </p:ext>
            </p:extLst>
          </p:nvPr>
        </p:nvGraphicFramePr>
        <p:xfrm>
          <a:off x="679578" y="2196355"/>
          <a:ext cx="10500050" cy="4028725"/>
        </p:xfrm>
        <a:graphic>
          <a:graphicData uri="http://schemas.openxmlformats.org/drawingml/2006/table">
            <a:tbl>
              <a:tblPr firstRow="1" bandRow="1">
                <a:tableStyleId>{5C22544A-7EE6-4342-B048-85BDC9FD1C3A}</a:tableStyleId>
              </a:tblPr>
              <a:tblGrid>
                <a:gridCol w="3376646">
                  <a:extLst>
                    <a:ext uri="{9D8B030D-6E8A-4147-A177-3AD203B41FA5}">
                      <a16:colId xmlns:a16="http://schemas.microsoft.com/office/drawing/2014/main" val="1160837577"/>
                    </a:ext>
                  </a:extLst>
                </a:gridCol>
                <a:gridCol w="7123404">
                  <a:extLst>
                    <a:ext uri="{9D8B030D-6E8A-4147-A177-3AD203B41FA5}">
                      <a16:colId xmlns:a16="http://schemas.microsoft.com/office/drawing/2014/main" val="401526726"/>
                    </a:ext>
                  </a:extLst>
                </a:gridCol>
              </a:tblGrid>
              <a:tr h="371125">
                <a:tc>
                  <a:txBody>
                    <a:bodyPr/>
                    <a:lstStyle/>
                    <a:p>
                      <a:r>
                        <a:rPr lang="en-GB" dirty="0"/>
                        <a:t>Camera control button</a:t>
                      </a:r>
                    </a:p>
                  </a:txBody>
                  <a:tcPr/>
                </a:tc>
                <a:tc>
                  <a:txBody>
                    <a:bodyPr/>
                    <a:lstStyle/>
                    <a:p>
                      <a:r>
                        <a:rPr lang="en-GB" dirty="0"/>
                        <a:t>Description</a:t>
                      </a:r>
                    </a:p>
                  </a:txBody>
                  <a:tcPr/>
                </a:tc>
                <a:extLst>
                  <a:ext uri="{0D108BD9-81ED-4DB2-BD59-A6C34878D82A}">
                    <a16:rowId xmlns:a16="http://schemas.microsoft.com/office/drawing/2014/main" val="3851621310"/>
                  </a:ext>
                </a:extLst>
              </a:tr>
              <a:tr h="371125">
                <a:tc>
                  <a:txBody>
                    <a:bodyPr/>
                    <a:lstStyle/>
                    <a:p>
                      <a:endParaRPr lang="en-GB" sz="1400" dirty="0"/>
                    </a:p>
                    <a:p>
                      <a:endParaRPr lang="en-GB" sz="1400" dirty="0"/>
                    </a:p>
                    <a:p>
                      <a:endParaRPr lang="en-GB" sz="1400" dirty="0"/>
                    </a:p>
                  </a:txBody>
                  <a:tcPr/>
                </a:tc>
                <a:tc>
                  <a:txBody>
                    <a:bodyPr/>
                    <a:lstStyle/>
                    <a:p>
                      <a:r>
                        <a:rPr lang="en-GB" sz="1400" b="0" i="0" kern="1200" dirty="0">
                          <a:solidFill>
                            <a:schemeClr val="dk1"/>
                          </a:solidFill>
                          <a:effectLst/>
                          <a:latin typeface="+mn-lt"/>
                          <a:ea typeface="+mn-ea"/>
                          <a:cs typeface="+mn-cs"/>
                        </a:rPr>
                        <a:t>Zooms in (narrows the camera’s field of view)</a:t>
                      </a:r>
                      <a:endParaRPr lang="en-GB" sz="1400" dirty="0"/>
                    </a:p>
                  </a:txBody>
                  <a:tcPr/>
                </a:tc>
                <a:extLst>
                  <a:ext uri="{0D108BD9-81ED-4DB2-BD59-A6C34878D82A}">
                    <a16:rowId xmlns:a16="http://schemas.microsoft.com/office/drawing/2014/main" val="3918888831"/>
                  </a:ext>
                </a:extLst>
              </a:tr>
              <a:tr h="371125">
                <a:tc>
                  <a:txBody>
                    <a:bodyPr/>
                    <a:lstStyle/>
                    <a:p>
                      <a:endParaRPr lang="en-GB" sz="1400" dirty="0"/>
                    </a:p>
                    <a:p>
                      <a:endParaRPr lang="en-GB" sz="1400" dirty="0"/>
                    </a:p>
                    <a:p>
                      <a:endParaRPr lang="en-GB" sz="1400" dirty="0"/>
                    </a:p>
                  </a:txBody>
                  <a:tcPr/>
                </a:tc>
                <a:tc>
                  <a:txBody>
                    <a:bodyPr/>
                    <a:lstStyle/>
                    <a:p>
                      <a:r>
                        <a:rPr lang="en-GB" sz="1400" b="0" i="0" kern="1200" dirty="0">
                          <a:solidFill>
                            <a:schemeClr val="dk1"/>
                          </a:solidFill>
                          <a:effectLst/>
                          <a:latin typeface="+mn-lt"/>
                          <a:ea typeface="+mn-ea"/>
                          <a:cs typeface="+mn-cs"/>
                        </a:rPr>
                        <a:t>Zooms out (widens the camera’s field of view)</a:t>
                      </a:r>
                      <a:endParaRPr lang="en-GB" sz="1400" dirty="0"/>
                    </a:p>
                  </a:txBody>
                  <a:tcPr/>
                </a:tc>
                <a:extLst>
                  <a:ext uri="{0D108BD9-81ED-4DB2-BD59-A6C34878D82A}">
                    <a16:rowId xmlns:a16="http://schemas.microsoft.com/office/drawing/2014/main" val="3783994866"/>
                  </a:ext>
                </a:extLst>
              </a:tr>
              <a:tr h="371125">
                <a:tc>
                  <a:txBody>
                    <a:bodyPr/>
                    <a:lstStyle/>
                    <a:p>
                      <a:endParaRPr lang="en-GB" sz="1400" dirty="0"/>
                    </a:p>
                    <a:p>
                      <a:endParaRPr lang="en-GB" sz="1400" dirty="0"/>
                    </a:p>
                    <a:p>
                      <a:endParaRPr lang="en-GB" sz="1400" dirty="0"/>
                    </a:p>
                  </a:txBody>
                  <a:tcPr/>
                </a:tc>
                <a:tc>
                  <a:txBody>
                    <a:bodyPr/>
                    <a:lstStyle/>
                    <a:p>
                      <a:r>
                        <a:rPr lang="en-GB" sz="1400" b="0" i="0" kern="1200" dirty="0">
                          <a:solidFill>
                            <a:schemeClr val="dk1"/>
                          </a:solidFill>
                          <a:effectLst/>
                          <a:latin typeface="+mn-lt"/>
                          <a:ea typeface="+mn-ea"/>
                          <a:cs typeface="+mn-cs"/>
                        </a:rPr>
                        <a:t>Focuses on a far object</a:t>
                      </a:r>
                      <a:endParaRPr lang="en-GB" sz="1400" dirty="0"/>
                    </a:p>
                  </a:txBody>
                  <a:tcPr/>
                </a:tc>
                <a:extLst>
                  <a:ext uri="{0D108BD9-81ED-4DB2-BD59-A6C34878D82A}">
                    <a16:rowId xmlns:a16="http://schemas.microsoft.com/office/drawing/2014/main" val="2425764906"/>
                  </a:ext>
                </a:extLst>
              </a:tr>
              <a:tr h="371125">
                <a:tc>
                  <a:txBody>
                    <a:bodyPr/>
                    <a:lstStyle/>
                    <a:p>
                      <a:endParaRPr lang="en-GB" sz="1400" dirty="0"/>
                    </a:p>
                    <a:p>
                      <a:endParaRPr lang="en-GB" sz="1400" dirty="0"/>
                    </a:p>
                    <a:p>
                      <a:endParaRPr lang="en-GB" sz="1400" dirty="0"/>
                    </a:p>
                  </a:txBody>
                  <a:tcPr/>
                </a:tc>
                <a:tc>
                  <a:txBody>
                    <a:bodyPr/>
                    <a:lstStyle/>
                    <a:p>
                      <a:r>
                        <a:rPr lang="en-GB" sz="1400" b="0" i="0" kern="1200" dirty="0">
                          <a:solidFill>
                            <a:schemeClr val="dk1"/>
                          </a:solidFill>
                          <a:effectLst/>
                          <a:latin typeface="+mn-lt"/>
                          <a:ea typeface="+mn-ea"/>
                          <a:cs typeface="+mn-cs"/>
                        </a:rPr>
                        <a:t>Focuses on a near object</a:t>
                      </a:r>
                      <a:endParaRPr lang="en-GB" sz="1400" dirty="0"/>
                    </a:p>
                  </a:txBody>
                  <a:tcPr/>
                </a:tc>
                <a:extLst>
                  <a:ext uri="{0D108BD9-81ED-4DB2-BD59-A6C34878D82A}">
                    <a16:rowId xmlns:a16="http://schemas.microsoft.com/office/drawing/2014/main" val="1393489861"/>
                  </a:ext>
                </a:extLst>
              </a:tr>
              <a:tr h="371125">
                <a:tc>
                  <a:txBody>
                    <a:bodyPr/>
                    <a:lstStyle/>
                    <a:p>
                      <a:endParaRPr lang="en-GB" sz="1400" dirty="0"/>
                    </a:p>
                    <a:p>
                      <a:endParaRPr lang="en-GB" sz="1400" dirty="0"/>
                    </a:p>
                    <a:p>
                      <a:endParaRPr lang="en-GB" sz="1400" dirty="0"/>
                    </a:p>
                  </a:txBody>
                  <a:tcPr/>
                </a:tc>
                <a:tc>
                  <a:txBody>
                    <a:bodyPr/>
                    <a:lstStyle/>
                    <a:p>
                      <a:r>
                        <a:rPr lang="en-GB" sz="1400" b="0" i="0" kern="1200" dirty="0">
                          <a:solidFill>
                            <a:schemeClr val="dk1"/>
                          </a:solidFill>
                          <a:effectLst/>
                          <a:latin typeface="+mn-lt"/>
                          <a:ea typeface="+mn-ea"/>
                          <a:cs typeface="+mn-cs"/>
                        </a:rPr>
                        <a:t>Sets the Camera to Auto Focus</a:t>
                      </a:r>
                      <a:endParaRPr lang="en-GB" sz="1400" dirty="0"/>
                    </a:p>
                  </a:txBody>
                  <a:tcPr/>
                </a:tc>
                <a:extLst>
                  <a:ext uri="{0D108BD9-81ED-4DB2-BD59-A6C34878D82A}">
                    <a16:rowId xmlns:a16="http://schemas.microsoft.com/office/drawing/2014/main" val="798986497"/>
                  </a:ext>
                </a:extLst>
              </a:tr>
            </a:tbl>
          </a:graphicData>
        </a:graphic>
      </p:graphicFrame>
      <p:sp>
        <p:nvSpPr>
          <p:cNvPr id="23" name="Content Placeholder 3">
            <a:extLst>
              <a:ext uri="{FF2B5EF4-FFF2-40B4-BE49-F238E27FC236}">
                <a16:creationId xmlns:a16="http://schemas.microsoft.com/office/drawing/2014/main" id="{B822B733-55BB-43FF-BD76-E95B7F9D3302}"/>
              </a:ext>
            </a:extLst>
          </p:cNvPr>
          <p:cNvSpPr>
            <a:spLocks noGrp="1"/>
          </p:cNvSpPr>
          <p:nvPr>
            <p:ph idx="1"/>
          </p:nvPr>
        </p:nvSpPr>
        <p:spPr>
          <a:xfrm>
            <a:off x="687354" y="1649557"/>
            <a:ext cx="10500050" cy="777354"/>
          </a:xfrm>
        </p:spPr>
        <p:txBody>
          <a:bodyPr>
            <a:normAutofit/>
          </a:bodyPr>
          <a:lstStyle/>
          <a:p>
            <a:pPr marL="0" indent="0">
              <a:buNone/>
            </a:pPr>
            <a:r>
              <a:rPr lang="en-GB" sz="1400" b="0" i="0" dirty="0">
                <a:effectLst/>
                <a:latin typeface="Arial" panose="020B0604020202020204" pitchFamily="34" charset="0"/>
              </a:rPr>
              <a:t>The buttons on the right-hand side of the screen are used to control the currently active sensor. The buttons will change according to the sensor selected. </a:t>
            </a:r>
            <a:endParaRPr lang="en-GB" sz="1600" dirty="0">
              <a:latin typeface="Calibri" panose="020F0502020204030204" pitchFamily="34" charset="0"/>
              <a:cs typeface="Calibri" panose="020F0502020204030204" pitchFamily="34" charset="0"/>
            </a:endParaRPr>
          </a:p>
        </p:txBody>
      </p:sp>
      <p:pic>
        <p:nvPicPr>
          <p:cNvPr id="4" name="Picture 3" descr="A black button with white text&#10;&#10;Description automatically generated">
            <a:extLst>
              <a:ext uri="{FF2B5EF4-FFF2-40B4-BE49-F238E27FC236}">
                <a16:creationId xmlns:a16="http://schemas.microsoft.com/office/drawing/2014/main" id="{61DC80BA-127D-9813-B670-68F17BB0E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2298" y="5587606"/>
            <a:ext cx="1052982" cy="544040"/>
          </a:xfrm>
          <a:prstGeom prst="rect">
            <a:avLst/>
          </a:prstGeom>
        </p:spPr>
      </p:pic>
      <p:pic>
        <p:nvPicPr>
          <p:cNvPr id="13" name="Picture 12" descr="A black and white sign with white text&#10;&#10;Description automatically generated">
            <a:extLst>
              <a:ext uri="{FF2B5EF4-FFF2-40B4-BE49-F238E27FC236}">
                <a16:creationId xmlns:a16="http://schemas.microsoft.com/office/drawing/2014/main" id="{3B850F41-8433-2CAE-ADD8-530564E64E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2298" y="4100974"/>
            <a:ext cx="1085850" cy="571500"/>
          </a:xfrm>
          <a:prstGeom prst="rect">
            <a:avLst/>
          </a:prstGeom>
        </p:spPr>
      </p:pic>
      <p:pic>
        <p:nvPicPr>
          <p:cNvPr id="16" name="Picture 15" descr="A black and white sign with white text&#10;&#10;Description automatically generated">
            <a:extLst>
              <a:ext uri="{FF2B5EF4-FFF2-40B4-BE49-F238E27FC236}">
                <a16:creationId xmlns:a16="http://schemas.microsoft.com/office/drawing/2014/main" id="{FFA84F7E-EF5A-CC9D-B089-6AD2DE9315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18005" y="4853815"/>
            <a:ext cx="1057275" cy="552450"/>
          </a:xfrm>
          <a:prstGeom prst="rect">
            <a:avLst/>
          </a:prstGeom>
        </p:spPr>
      </p:pic>
      <p:pic>
        <p:nvPicPr>
          <p:cNvPr id="18" name="Picture 17" descr="A black and white sign&#10;&#10;Description automatically generated">
            <a:extLst>
              <a:ext uri="{FF2B5EF4-FFF2-40B4-BE49-F238E27FC236}">
                <a16:creationId xmlns:a16="http://schemas.microsoft.com/office/drawing/2014/main" id="{130A3581-EA72-DD5F-92DA-0F17AD947A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12773" y="2673436"/>
            <a:ext cx="1095375" cy="504825"/>
          </a:xfrm>
          <a:prstGeom prst="rect">
            <a:avLst/>
          </a:prstGeom>
        </p:spPr>
      </p:pic>
      <p:pic>
        <p:nvPicPr>
          <p:cNvPr id="20" name="Picture 19" descr="A black and white sign&#10;&#10;Description automatically generated">
            <a:extLst>
              <a:ext uri="{FF2B5EF4-FFF2-40B4-BE49-F238E27FC236}">
                <a16:creationId xmlns:a16="http://schemas.microsoft.com/office/drawing/2014/main" id="{EF9565B4-9B18-A14E-01BB-71536BA3D98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22298" y="3405283"/>
            <a:ext cx="1114425" cy="514350"/>
          </a:xfrm>
          <a:prstGeom prst="rect">
            <a:avLst/>
          </a:prstGeom>
        </p:spPr>
      </p:pic>
    </p:spTree>
    <p:extLst>
      <p:ext uri="{BB962C8B-B14F-4D97-AF65-F5344CB8AC3E}">
        <p14:creationId xmlns:p14="http://schemas.microsoft.com/office/powerpoint/2010/main" val="682110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US" b="1" dirty="0">
                <a:solidFill>
                  <a:schemeClr val="bg1"/>
                </a:solidFill>
              </a:rPr>
              <a:t>Basic System Operation – TV Camera Controls</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9</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graphicFrame>
        <p:nvGraphicFramePr>
          <p:cNvPr id="11" name="Table 10">
            <a:extLst>
              <a:ext uri="{FF2B5EF4-FFF2-40B4-BE49-F238E27FC236}">
                <a16:creationId xmlns:a16="http://schemas.microsoft.com/office/drawing/2014/main" id="{A469A872-1275-4D81-A174-0D78B1EA87CA}"/>
              </a:ext>
            </a:extLst>
          </p:cNvPr>
          <p:cNvGraphicFramePr>
            <a:graphicFrameLocks noGrp="1"/>
          </p:cNvGraphicFramePr>
          <p:nvPr>
            <p:extLst>
              <p:ext uri="{D42A27DB-BD31-4B8C-83A1-F6EECF244321}">
                <p14:modId xmlns:p14="http://schemas.microsoft.com/office/powerpoint/2010/main" val="2351305340"/>
              </p:ext>
            </p:extLst>
          </p:nvPr>
        </p:nvGraphicFramePr>
        <p:xfrm>
          <a:off x="687354" y="2559423"/>
          <a:ext cx="10500050" cy="1102645"/>
        </p:xfrm>
        <a:graphic>
          <a:graphicData uri="http://schemas.openxmlformats.org/drawingml/2006/table">
            <a:tbl>
              <a:tblPr firstRow="1" bandRow="1">
                <a:tableStyleId>{5C22544A-7EE6-4342-B048-85BDC9FD1C3A}</a:tableStyleId>
              </a:tblPr>
              <a:tblGrid>
                <a:gridCol w="3376646">
                  <a:extLst>
                    <a:ext uri="{9D8B030D-6E8A-4147-A177-3AD203B41FA5}">
                      <a16:colId xmlns:a16="http://schemas.microsoft.com/office/drawing/2014/main" val="1160837577"/>
                    </a:ext>
                  </a:extLst>
                </a:gridCol>
                <a:gridCol w="7123404">
                  <a:extLst>
                    <a:ext uri="{9D8B030D-6E8A-4147-A177-3AD203B41FA5}">
                      <a16:colId xmlns:a16="http://schemas.microsoft.com/office/drawing/2014/main" val="401526726"/>
                    </a:ext>
                  </a:extLst>
                </a:gridCol>
              </a:tblGrid>
              <a:tr h="371125">
                <a:tc>
                  <a:txBody>
                    <a:bodyPr/>
                    <a:lstStyle/>
                    <a:p>
                      <a:r>
                        <a:rPr lang="en-GB" dirty="0"/>
                        <a:t>Camera control button</a:t>
                      </a:r>
                    </a:p>
                  </a:txBody>
                  <a:tcPr/>
                </a:tc>
                <a:tc>
                  <a:txBody>
                    <a:bodyPr/>
                    <a:lstStyle/>
                    <a:p>
                      <a:r>
                        <a:rPr lang="en-GB" dirty="0"/>
                        <a:t>Description</a:t>
                      </a:r>
                    </a:p>
                  </a:txBody>
                  <a:tcPr/>
                </a:tc>
                <a:extLst>
                  <a:ext uri="{0D108BD9-81ED-4DB2-BD59-A6C34878D82A}">
                    <a16:rowId xmlns:a16="http://schemas.microsoft.com/office/drawing/2014/main" val="3851621310"/>
                  </a:ext>
                </a:extLst>
              </a:tr>
              <a:tr h="371125">
                <a:tc>
                  <a:txBody>
                    <a:bodyPr/>
                    <a:lstStyle/>
                    <a:p>
                      <a:endParaRPr lang="en-GB" sz="1400" dirty="0"/>
                    </a:p>
                    <a:p>
                      <a:endParaRPr lang="en-GB" sz="1400" dirty="0"/>
                    </a:p>
                    <a:p>
                      <a:endParaRPr lang="en-GB" sz="1400" dirty="0"/>
                    </a:p>
                  </a:txBody>
                  <a:tcPr/>
                </a:tc>
                <a:tc>
                  <a:txBody>
                    <a:bodyPr/>
                    <a:lstStyle/>
                    <a:p>
                      <a:r>
                        <a:rPr lang="en-GB" sz="1400" dirty="0"/>
                        <a:t>Displays the camera image in Black and White using an IR cut filter. </a:t>
                      </a:r>
                    </a:p>
                  </a:txBody>
                  <a:tcPr/>
                </a:tc>
                <a:extLst>
                  <a:ext uri="{0D108BD9-81ED-4DB2-BD59-A6C34878D82A}">
                    <a16:rowId xmlns:a16="http://schemas.microsoft.com/office/drawing/2014/main" val="3918888831"/>
                  </a:ext>
                </a:extLst>
              </a:tr>
            </a:tbl>
          </a:graphicData>
        </a:graphic>
      </p:graphicFrame>
      <p:sp>
        <p:nvSpPr>
          <p:cNvPr id="23" name="Content Placeholder 3">
            <a:extLst>
              <a:ext uri="{FF2B5EF4-FFF2-40B4-BE49-F238E27FC236}">
                <a16:creationId xmlns:a16="http://schemas.microsoft.com/office/drawing/2014/main" id="{B822B733-55BB-43FF-BD76-E95B7F9D3302}"/>
              </a:ext>
            </a:extLst>
          </p:cNvPr>
          <p:cNvSpPr>
            <a:spLocks noGrp="1"/>
          </p:cNvSpPr>
          <p:nvPr>
            <p:ph idx="1"/>
          </p:nvPr>
        </p:nvSpPr>
        <p:spPr>
          <a:xfrm>
            <a:off x="687354" y="1649557"/>
            <a:ext cx="10500050" cy="777354"/>
          </a:xfrm>
        </p:spPr>
        <p:txBody>
          <a:bodyPr>
            <a:normAutofit/>
          </a:bodyPr>
          <a:lstStyle/>
          <a:p>
            <a:pPr marL="0" indent="0">
              <a:buNone/>
            </a:pPr>
            <a:r>
              <a:rPr lang="en-GB" sz="1400" b="0" i="0" dirty="0">
                <a:effectLst/>
                <a:latin typeface="+mn-lt"/>
                <a:cs typeface="Arial" panose="020B0604020202020204" pitchFamily="34" charset="0"/>
              </a:rPr>
              <a:t>The buttons on the right-hand side of the screen are used to control the currently active sensor. The buttons will change according to the sensor selected. </a:t>
            </a:r>
            <a:endParaRPr lang="en-GB" sz="1600" dirty="0">
              <a:latin typeface="+mn-lt"/>
              <a:cs typeface="Arial" panose="020B0604020202020204" pitchFamily="34" charset="0"/>
            </a:endParaRPr>
          </a:p>
        </p:txBody>
      </p:sp>
      <p:pic>
        <p:nvPicPr>
          <p:cNvPr id="3" name="Picture 2" descr="A black and white sign with a crescent moon and a star&#10;&#10;Description automatically generated">
            <a:extLst>
              <a:ext uri="{FF2B5EF4-FFF2-40B4-BE49-F238E27FC236}">
                <a16:creationId xmlns:a16="http://schemas.microsoft.com/office/drawing/2014/main" id="{207E1E0F-CCBE-B855-C0FE-CD6A0E6E39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543" y="3000908"/>
            <a:ext cx="1158855" cy="603372"/>
          </a:xfrm>
          <a:prstGeom prst="rect">
            <a:avLst/>
          </a:prstGeom>
        </p:spPr>
      </p:pic>
    </p:spTree>
    <p:extLst>
      <p:ext uri="{BB962C8B-B14F-4D97-AF65-F5344CB8AC3E}">
        <p14:creationId xmlns:p14="http://schemas.microsoft.com/office/powerpoint/2010/main" val="172196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US" b="1" dirty="0">
                <a:solidFill>
                  <a:schemeClr val="bg1"/>
                </a:solidFill>
              </a:rPr>
              <a:t>Basic System Operation – TI Camera Controls </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10</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3" name="TextBox 2">
            <a:extLst>
              <a:ext uri="{FF2B5EF4-FFF2-40B4-BE49-F238E27FC236}">
                <a16:creationId xmlns:a16="http://schemas.microsoft.com/office/drawing/2014/main" id="{C972A4F6-A561-6F08-986E-492FDBA9141D}"/>
              </a:ext>
            </a:extLst>
          </p:cNvPr>
          <p:cNvSpPr txBox="1"/>
          <p:nvPr/>
        </p:nvSpPr>
        <p:spPr>
          <a:xfrm>
            <a:off x="679578" y="1543372"/>
            <a:ext cx="10500050" cy="646331"/>
          </a:xfrm>
          <a:prstGeom prst="rect">
            <a:avLst/>
          </a:prstGeom>
          <a:noFill/>
        </p:spPr>
        <p:txBody>
          <a:bodyPr wrap="square">
            <a:spAutoFit/>
          </a:bodyPr>
          <a:lstStyle/>
          <a:p>
            <a:pPr marL="0" indent="0">
              <a:buNone/>
            </a:pPr>
            <a:r>
              <a:rPr lang="en-GB" sz="1800" b="0" i="0" dirty="0">
                <a:effectLst/>
              </a:rPr>
              <a:t>The buttons on the right-hand side of the screen are used to control the currently active sensor. The buttons will change according to the sensor selected. </a:t>
            </a:r>
            <a:endParaRPr lang="en-GB" sz="2000" dirty="0">
              <a:cs typeface="Calibri" panose="020F0502020204030204" pitchFamily="34" charset="0"/>
            </a:endParaRPr>
          </a:p>
        </p:txBody>
      </p:sp>
      <p:graphicFrame>
        <p:nvGraphicFramePr>
          <p:cNvPr id="4" name="Table 3">
            <a:extLst>
              <a:ext uri="{FF2B5EF4-FFF2-40B4-BE49-F238E27FC236}">
                <a16:creationId xmlns:a16="http://schemas.microsoft.com/office/drawing/2014/main" id="{4A711FE3-9B5F-164C-59CF-EB1DE5AD4DB0}"/>
              </a:ext>
            </a:extLst>
          </p:cNvPr>
          <p:cNvGraphicFramePr>
            <a:graphicFrameLocks noGrp="1"/>
          </p:cNvGraphicFramePr>
          <p:nvPr>
            <p:extLst>
              <p:ext uri="{D42A27DB-BD31-4B8C-83A1-F6EECF244321}">
                <p14:modId xmlns:p14="http://schemas.microsoft.com/office/powerpoint/2010/main" val="701432642"/>
              </p:ext>
            </p:extLst>
          </p:nvPr>
        </p:nvGraphicFramePr>
        <p:xfrm>
          <a:off x="679578" y="2196355"/>
          <a:ext cx="10500050" cy="4028725"/>
        </p:xfrm>
        <a:graphic>
          <a:graphicData uri="http://schemas.openxmlformats.org/drawingml/2006/table">
            <a:tbl>
              <a:tblPr firstRow="1" bandRow="1">
                <a:tableStyleId>{5C22544A-7EE6-4342-B048-85BDC9FD1C3A}</a:tableStyleId>
              </a:tblPr>
              <a:tblGrid>
                <a:gridCol w="3376646">
                  <a:extLst>
                    <a:ext uri="{9D8B030D-6E8A-4147-A177-3AD203B41FA5}">
                      <a16:colId xmlns:a16="http://schemas.microsoft.com/office/drawing/2014/main" val="1160837577"/>
                    </a:ext>
                  </a:extLst>
                </a:gridCol>
                <a:gridCol w="7123404">
                  <a:extLst>
                    <a:ext uri="{9D8B030D-6E8A-4147-A177-3AD203B41FA5}">
                      <a16:colId xmlns:a16="http://schemas.microsoft.com/office/drawing/2014/main" val="401526726"/>
                    </a:ext>
                  </a:extLst>
                </a:gridCol>
              </a:tblGrid>
              <a:tr h="371125">
                <a:tc>
                  <a:txBody>
                    <a:bodyPr/>
                    <a:lstStyle/>
                    <a:p>
                      <a:r>
                        <a:rPr lang="en-GB" dirty="0"/>
                        <a:t>Camera control button</a:t>
                      </a:r>
                    </a:p>
                  </a:txBody>
                  <a:tcPr/>
                </a:tc>
                <a:tc>
                  <a:txBody>
                    <a:bodyPr/>
                    <a:lstStyle/>
                    <a:p>
                      <a:r>
                        <a:rPr lang="en-GB" dirty="0"/>
                        <a:t>Description</a:t>
                      </a:r>
                    </a:p>
                  </a:txBody>
                  <a:tcPr/>
                </a:tc>
                <a:extLst>
                  <a:ext uri="{0D108BD9-81ED-4DB2-BD59-A6C34878D82A}">
                    <a16:rowId xmlns:a16="http://schemas.microsoft.com/office/drawing/2014/main" val="3851621310"/>
                  </a:ext>
                </a:extLst>
              </a:tr>
              <a:tr h="371125">
                <a:tc>
                  <a:txBody>
                    <a:bodyPr/>
                    <a:lstStyle/>
                    <a:p>
                      <a:endParaRPr lang="en-GB" sz="1400" dirty="0"/>
                    </a:p>
                    <a:p>
                      <a:endParaRPr lang="en-GB" sz="1400" dirty="0"/>
                    </a:p>
                    <a:p>
                      <a:endParaRPr lang="en-GB" sz="1400" dirty="0"/>
                    </a:p>
                  </a:txBody>
                  <a:tcPr/>
                </a:tc>
                <a:tc>
                  <a:txBody>
                    <a:bodyPr/>
                    <a:lstStyle/>
                    <a:p>
                      <a:r>
                        <a:rPr lang="en-GB" sz="1400" b="0" i="0" kern="1200" dirty="0">
                          <a:solidFill>
                            <a:schemeClr val="dk1"/>
                          </a:solidFill>
                          <a:effectLst/>
                          <a:latin typeface="+mn-lt"/>
                          <a:ea typeface="+mn-ea"/>
                          <a:cs typeface="+mn-cs"/>
                        </a:rPr>
                        <a:t>Zooms in (narrows the camera’s field of view)</a:t>
                      </a:r>
                      <a:endParaRPr lang="en-GB" sz="1400" dirty="0"/>
                    </a:p>
                  </a:txBody>
                  <a:tcPr/>
                </a:tc>
                <a:extLst>
                  <a:ext uri="{0D108BD9-81ED-4DB2-BD59-A6C34878D82A}">
                    <a16:rowId xmlns:a16="http://schemas.microsoft.com/office/drawing/2014/main" val="3918888831"/>
                  </a:ext>
                </a:extLst>
              </a:tr>
              <a:tr h="371125">
                <a:tc>
                  <a:txBody>
                    <a:bodyPr/>
                    <a:lstStyle/>
                    <a:p>
                      <a:endParaRPr lang="en-GB" sz="1400" dirty="0"/>
                    </a:p>
                    <a:p>
                      <a:endParaRPr lang="en-GB" sz="1400" dirty="0"/>
                    </a:p>
                    <a:p>
                      <a:endParaRPr lang="en-GB" sz="1400" dirty="0"/>
                    </a:p>
                  </a:txBody>
                  <a:tcPr/>
                </a:tc>
                <a:tc>
                  <a:txBody>
                    <a:bodyPr/>
                    <a:lstStyle/>
                    <a:p>
                      <a:r>
                        <a:rPr lang="en-GB" sz="1400" b="0" i="0" kern="1200" dirty="0">
                          <a:solidFill>
                            <a:schemeClr val="dk1"/>
                          </a:solidFill>
                          <a:effectLst/>
                          <a:latin typeface="+mn-lt"/>
                          <a:ea typeface="+mn-ea"/>
                          <a:cs typeface="+mn-cs"/>
                        </a:rPr>
                        <a:t>Zooms out (widens the camera’s field of view)</a:t>
                      </a:r>
                      <a:endParaRPr lang="en-GB" sz="1400" dirty="0"/>
                    </a:p>
                  </a:txBody>
                  <a:tcPr/>
                </a:tc>
                <a:extLst>
                  <a:ext uri="{0D108BD9-81ED-4DB2-BD59-A6C34878D82A}">
                    <a16:rowId xmlns:a16="http://schemas.microsoft.com/office/drawing/2014/main" val="3783994866"/>
                  </a:ext>
                </a:extLst>
              </a:tr>
              <a:tr h="371125">
                <a:tc>
                  <a:txBody>
                    <a:bodyPr/>
                    <a:lstStyle/>
                    <a:p>
                      <a:endParaRPr lang="en-GB" sz="1400" dirty="0"/>
                    </a:p>
                    <a:p>
                      <a:endParaRPr lang="en-GB" sz="1400" dirty="0"/>
                    </a:p>
                    <a:p>
                      <a:endParaRPr lang="en-GB" sz="1400" dirty="0"/>
                    </a:p>
                  </a:txBody>
                  <a:tcPr/>
                </a:tc>
                <a:tc>
                  <a:txBody>
                    <a:bodyPr/>
                    <a:lstStyle/>
                    <a:p>
                      <a:r>
                        <a:rPr lang="en-GB" sz="1400" b="0" i="0" kern="1200" dirty="0">
                          <a:solidFill>
                            <a:schemeClr val="dk1"/>
                          </a:solidFill>
                          <a:effectLst/>
                          <a:latin typeface="+mn-lt"/>
                          <a:ea typeface="+mn-ea"/>
                          <a:cs typeface="+mn-cs"/>
                        </a:rPr>
                        <a:t>Focuses on a far object</a:t>
                      </a:r>
                      <a:endParaRPr lang="en-GB" sz="1400" dirty="0"/>
                    </a:p>
                  </a:txBody>
                  <a:tcPr/>
                </a:tc>
                <a:extLst>
                  <a:ext uri="{0D108BD9-81ED-4DB2-BD59-A6C34878D82A}">
                    <a16:rowId xmlns:a16="http://schemas.microsoft.com/office/drawing/2014/main" val="2425764906"/>
                  </a:ext>
                </a:extLst>
              </a:tr>
              <a:tr h="371125">
                <a:tc>
                  <a:txBody>
                    <a:bodyPr/>
                    <a:lstStyle/>
                    <a:p>
                      <a:endParaRPr lang="en-GB" sz="1400" dirty="0"/>
                    </a:p>
                    <a:p>
                      <a:endParaRPr lang="en-GB" sz="1400" dirty="0"/>
                    </a:p>
                    <a:p>
                      <a:endParaRPr lang="en-GB" sz="1400" dirty="0"/>
                    </a:p>
                  </a:txBody>
                  <a:tcPr/>
                </a:tc>
                <a:tc>
                  <a:txBody>
                    <a:bodyPr/>
                    <a:lstStyle/>
                    <a:p>
                      <a:r>
                        <a:rPr lang="en-GB" sz="1400" b="0" i="0" kern="1200" dirty="0">
                          <a:solidFill>
                            <a:schemeClr val="dk1"/>
                          </a:solidFill>
                          <a:effectLst/>
                          <a:latin typeface="+mn-lt"/>
                          <a:ea typeface="+mn-ea"/>
                          <a:cs typeface="+mn-cs"/>
                        </a:rPr>
                        <a:t>Focuses on a near object</a:t>
                      </a:r>
                      <a:endParaRPr lang="en-GB" sz="1400" dirty="0"/>
                    </a:p>
                  </a:txBody>
                  <a:tcPr/>
                </a:tc>
                <a:extLst>
                  <a:ext uri="{0D108BD9-81ED-4DB2-BD59-A6C34878D82A}">
                    <a16:rowId xmlns:a16="http://schemas.microsoft.com/office/drawing/2014/main" val="1393489861"/>
                  </a:ext>
                </a:extLst>
              </a:tr>
              <a:tr h="371125">
                <a:tc>
                  <a:txBody>
                    <a:bodyPr/>
                    <a:lstStyle/>
                    <a:p>
                      <a:endParaRPr lang="en-GB" sz="1400" dirty="0"/>
                    </a:p>
                    <a:p>
                      <a:endParaRPr lang="en-GB" sz="1400" dirty="0"/>
                    </a:p>
                    <a:p>
                      <a:endParaRPr lang="en-GB" sz="1400" dirty="0"/>
                    </a:p>
                  </a:txBody>
                  <a:tcPr/>
                </a:tc>
                <a:tc>
                  <a:txBody>
                    <a:bodyPr/>
                    <a:lstStyle/>
                    <a:p>
                      <a:r>
                        <a:rPr lang="en-GB" sz="1400" b="0" i="0" kern="1200" dirty="0">
                          <a:solidFill>
                            <a:schemeClr val="dk1"/>
                          </a:solidFill>
                          <a:effectLst/>
                          <a:latin typeface="+mn-lt"/>
                          <a:ea typeface="+mn-ea"/>
                          <a:cs typeface="+mn-cs"/>
                        </a:rPr>
                        <a:t>Sets the Camera to Auto Focus</a:t>
                      </a:r>
                      <a:endParaRPr lang="en-GB" sz="1400" dirty="0"/>
                    </a:p>
                  </a:txBody>
                  <a:tcPr/>
                </a:tc>
                <a:extLst>
                  <a:ext uri="{0D108BD9-81ED-4DB2-BD59-A6C34878D82A}">
                    <a16:rowId xmlns:a16="http://schemas.microsoft.com/office/drawing/2014/main" val="798986497"/>
                  </a:ext>
                </a:extLst>
              </a:tr>
            </a:tbl>
          </a:graphicData>
        </a:graphic>
      </p:graphicFrame>
      <p:pic>
        <p:nvPicPr>
          <p:cNvPr id="9" name="Picture 8" descr="A black button with white text&#10;&#10;Description automatically generated">
            <a:extLst>
              <a:ext uri="{FF2B5EF4-FFF2-40B4-BE49-F238E27FC236}">
                <a16:creationId xmlns:a16="http://schemas.microsoft.com/office/drawing/2014/main" id="{EFF4E0B2-94C9-717C-AC5F-FCDDD66D42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2298" y="5587606"/>
            <a:ext cx="1052982" cy="544040"/>
          </a:xfrm>
          <a:prstGeom prst="rect">
            <a:avLst/>
          </a:prstGeom>
        </p:spPr>
      </p:pic>
      <p:pic>
        <p:nvPicPr>
          <p:cNvPr id="12" name="Picture 11" descr="A black and white sign with white text&#10;&#10;Description automatically generated">
            <a:extLst>
              <a:ext uri="{FF2B5EF4-FFF2-40B4-BE49-F238E27FC236}">
                <a16:creationId xmlns:a16="http://schemas.microsoft.com/office/drawing/2014/main" id="{B5C993BC-FA53-3688-6A4F-E49B2409DE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2298" y="4100974"/>
            <a:ext cx="1085850" cy="571500"/>
          </a:xfrm>
          <a:prstGeom prst="rect">
            <a:avLst/>
          </a:prstGeom>
        </p:spPr>
      </p:pic>
      <p:pic>
        <p:nvPicPr>
          <p:cNvPr id="13" name="Picture 12" descr="A black and white sign with white text&#10;&#10;Description automatically generated">
            <a:extLst>
              <a:ext uri="{FF2B5EF4-FFF2-40B4-BE49-F238E27FC236}">
                <a16:creationId xmlns:a16="http://schemas.microsoft.com/office/drawing/2014/main" id="{1293D3E0-5D01-C29D-F708-D0D9752D74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18005" y="4853815"/>
            <a:ext cx="1057275" cy="552450"/>
          </a:xfrm>
          <a:prstGeom prst="rect">
            <a:avLst/>
          </a:prstGeom>
        </p:spPr>
      </p:pic>
      <p:pic>
        <p:nvPicPr>
          <p:cNvPr id="14" name="Picture 13" descr="A black and white sign&#10;&#10;Description automatically generated">
            <a:extLst>
              <a:ext uri="{FF2B5EF4-FFF2-40B4-BE49-F238E27FC236}">
                <a16:creationId xmlns:a16="http://schemas.microsoft.com/office/drawing/2014/main" id="{E7C45E75-BDF4-DC72-FBA8-2849986191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12773" y="2673436"/>
            <a:ext cx="1095375" cy="504825"/>
          </a:xfrm>
          <a:prstGeom prst="rect">
            <a:avLst/>
          </a:prstGeom>
        </p:spPr>
      </p:pic>
      <p:pic>
        <p:nvPicPr>
          <p:cNvPr id="15" name="Picture 14" descr="A black and white sign&#10;&#10;Description automatically generated">
            <a:extLst>
              <a:ext uri="{FF2B5EF4-FFF2-40B4-BE49-F238E27FC236}">
                <a16:creationId xmlns:a16="http://schemas.microsoft.com/office/drawing/2014/main" id="{ED4AEFAA-8FFD-C345-DFB2-12E08AB8A6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22298" y="3405283"/>
            <a:ext cx="1114425" cy="514350"/>
          </a:xfrm>
          <a:prstGeom prst="rect">
            <a:avLst/>
          </a:prstGeom>
        </p:spPr>
      </p:pic>
    </p:spTree>
    <p:extLst>
      <p:ext uri="{BB962C8B-B14F-4D97-AF65-F5344CB8AC3E}">
        <p14:creationId xmlns:p14="http://schemas.microsoft.com/office/powerpoint/2010/main" val="2354495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US" b="1" dirty="0">
                <a:solidFill>
                  <a:schemeClr val="bg1"/>
                </a:solidFill>
              </a:rPr>
              <a:t>Basic System Operation – TI Camera Controls </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a:xfrm>
            <a:off x="4524216" y="6382682"/>
            <a:ext cx="2826327" cy="365125"/>
          </a:xfrm>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11</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graphicFrame>
        <p:nvGraphicFramePr>
          <p:cNvPr id="3" name="Table 2">
            <a:extLst>
              <a:ext uri="{FF2B5EF4-FFF2-40B4-BE49-F238E27FC236}">
                <a16:creationId xmlns:a16="http://schemas.microsoft.com/office/drawing/2014/main" id="{029DFB23-3C1D-1491-21E0-F2DCFDF9A722}"/>
              </a:ext>
            </a:extLst>
          </p:cNvPr>
          <p:cNvGraphicFramePr>
            <a:graphicFrameLocks/>
          </p:cNvGraphicFramePr>
          <p:nvPr>
            <p:extLst>
              <p:ext uri="{D42A27DB-BD31-4B8C-83A1-F6EECF244321}">
                <p14:modId xmlns:p14="http://schemas.microsoft.com/office/powerpoint/2010/main" val="2270357733"/>
              </p:ext>
            </p:extLst>
          </p:nvPr>
        </p:nvGraphicFramePr>
        <p:xfrm>
          <a:off x="687354" y="1562200"/>
          <a:ext cx="10500050" cy="4533800"/>
        </p:xfrm>
        <a:graphic>
          <a:graphicData uri="http://schemas.openxmlformats.org/drawingml/2006/table">
            <a:tbl>
              <a:tblPr firstRow="1" bandRow="1">
                <a:tableStyleId>{5C22544A-7EE6-4342-B048-85BDC9FD1C3A}</a:tableStyleId>
              </a:tblPr>
              <a:tblGrid>
                <a:gridCol w="3376646">
                  <a:extLst>
                    <a:ext uri="{9D8B030D-6E8A-4147-A177-3AD203B41FA5}">
                      <a16:colId xmlns:a16="http://schemas.microsoft.com/office/drawing/2014/main" val="1160837577"/>
                    </a:ext>
                  </a:extLst>
                </a:gridCol>
                <a:gridCol w="7123404">
                  <a:extLst>
                    <a:ext uri="{9D8B030D-6E8A-4147-A177-3AD203B41FA5}">
                      <a16:colId xmlns:a16="http://schemas.microsoft.com/office/drawing/2014/main" val="401526726"/>
                    </a:ext>
                  </a:extLst>
                </a:gridCol>
              </a:tblGrid>
              <a:tr h="464050">
                <a:tc>
                  <a:txBody>
                    <a:bodyPr/>
                    <a:lstStyle/>
                    <a:p>
                      <a:r>
                        <a:rPr lang="en-GB" dirty="0"/>
                        <a:t>Camera control button</a:t>
                      </a:r>
                    </a:p>
                  </a:txBody>
                  <a:tcPr/>
                </a:tc>
                <a:tc>
                  <a:txBody>
                    <a:bodyPr/>
                    <a:lstStyle/>
                    <a:p>
                      <a:r>
                        <a:rPr lang="en-GB" dirty="0"/>
                        <a:t>Description</a:t>
                      </a:r>
                    </a:p>
                  </a:txBody>
                  <a:tcPr/>
                </a:tc>
                <a:extLst>
                  <a:ext uri="{0D108BD9-81ED-4DB2-BD59-A6C34878D82A}">
                    <a16:rowId xmlns:a16="http://schemas.microsoft.com/office/drawing/2014/main" val="3851621310"/>
                  </a:ext>
                </a:extLst>
              </a:tr>
              <a:tr h="706790">
                <a:tc>
                  <a:txBody>
                    <a:bodyPr/>
                    <a:lstStyle/>
                    <a:p>
                      <a:endParaRPr lang="en-GB" sz="1400" dirty="0"/>
                    </a:p>
                  </a:txBody>
                  <a:tcPr/>
                </a:tc>
                <a:tc>
                  <a:txBody>
                    <a:bodyPr/>
                    <a:lstStyle/>
                    <a:p>
                      <a:r>
                        <a:rPr lang="en-GB" sz="1400" dirty="0"/>
                        <a:t>Performs a calibration of the Thermal Camera Image</a:t>
                      </a:r>
                    </a:p>
                  </a:txBody>
                  <a:tcPr/>
                </a:tc>
                <a:extLst>
                  <a:ext uri="{0D108BD9-81ED-4DB2-BD59-A6C34878D82A}">
                    <a16:rowId xmlns:a16="http://schemas.microsoft.com/office/drawing/2014/main" val="3918888831"/>
                  </a:ext>
                </a:extLst>
              </a:tr>
              <a:tr h="731520">
                <a:tc>
                  <a:txBody>
                    <a:bodyPr/>
                    <a:lstStyle/>
                    <a:p>
                      <a:endParaRPr lang="en-GB" sz="1400" dirty="0"/>
                    </a:p>
                  </a:txBody>
                  <a:tcPr/>
                </a:tc>
                <a:tc>
                  <a:txBody>
                    <a:bodyPr/>
                    <a:lstStyle/>
                    <a:p>
                      <a:r>
                        <a:rPr lang="en-GB" sz="1400" dirty="0"/>
                        <a:t>Powers On/Off the Thermal Camera</a:t>
                      </a:r>
                    </a:p>
                  </a:txBody>
                  <a:tcPr/>
                </a:tc>
                <a:extLst>
                  <a:ext uri="{0D108BD9-81ED-4DB2-BD59-A6C34878D82A}">
                    <a16:rowId xmlns:a16="http://schemas.microsoft.com/office/drawing/2014/main" val="3783994866"/>
                  </a:ext>
                </a:extLst>
              </a:tr>
              <a:tr h="665166">
                <a:tc>
                  <a:txBody>
                    <a:bodyPr/>
                    <a:lstStyle/>
                    <a:p>
                      <a:endParaRPr lang="en-GB" sz="1400" dirty="0"/>
                    </a:p>
                  </a:txBody>
                  <a:tcPr/>
                </a:tc>
                <a:tc>
                  <a:txBody>
                    <a:bodyPr/>
                    <a:lstStyle/>
                    <a:p>
                      <a:r>
                        <a:rPr lang="en-GB" sz="1400" dirty="0"/>
                        <a:t>Switches between White Hot and Black Hot Thermal camera images.</a:t>
                      </a:r>
                      <a:br>
                        <a:rPr lang="en-GB" sz="1400" dirty="0"/>
                      </a:br>
                      <a:r>
                        <a:rPr lang="en-GB" sz="1400" dirty="0"/>
                        <a:t>A notification is shown for 5 Seconds when changed.</a:t>
                      </a:r>
                    </a:p>
                  </a:txBody>
                  <a:tcPr/>
                </a:tc>
                <a:extLst>
                  <a:ext uri="{0D108BD9-81ED-4DB2-BD59-A6C34878D82A}">
                    <a16:rowId xmlns:a16="http://schemas.microsoft.com/office/drawing/2014/main" val="2425764906"/>
                  </a:ext>
                </a:extLst>
              </a:tr>
              <a:tr h="663026">
                <a:tc>
                  <a:txBody>
                    <a:bodyPr/>
                    <a:lstStyle/>
                    <a:p>
                      <a:endParaRPr lang="en-GB" sz="1400" dirty="0"/>
                    </a:p>
                  </a:txBody>
                  <a:tcPr/>
                </a:tc>
                <a:tc>
                  <a:txBody>
                    <a:bodyPr/>
                    <a:lstStyle/>
                    <a:p>
                      <a:r>
                        <a:rPr lang="en-GB" sz="1400" dirty="0"/>
                        <a:t>Allows adjustment of the Threshold parameters. This can be Incremented/Decremented/Auto</a:t>
                      </a:r>
                    </a:p>
                  </a:txBody>
                  <a:tcPr/>
                </a:tc>
                <a:extLst>
                  <a:ext uri="{0D108BD9-81ED-4DB2-BD59-A6C34878D82A}">
                    <a16:rowId xmlns:a16="http://schemas.microsoft.com/office/drawing/2014/main" val="2241803306"/>
                  </a:ext>
                </a:extLst>
              </a:tr>
              <a:tr h="665073">
                <a:tc>
                  <a:txBody>
                    <a:bodyPr/>
                    <a:lstStyle/>
                    <a:p>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Allows adjustment of the Contrast of the image. This can be Incremented/Decremented/Auto</a:t>
                      </a:r>
                    </a:p>
                    <a:p>
                      <a:endParaRPr lang="en-GB" sz="1400" dirty="0"/>
                    </a:p>
                  </a:txBody>
                  <a:tcPr/>
                </a:tc>
                <a:extLst>
                  <a:ext uri="{0D108BD9-81ED-4DB2-BD59-A6C34878D82A}">
                    <a16:rowId xmlns:a16="http://schemas.microsoft.com/office/drawing/2014/main" val="338548891"/>
                  </a:ext>
                </a:extLst>
              </a:tr>
              <a:tr h="638175">
                <a:tc>
                  <a:txBody>
                    <a:bodyPr/>
                    <a:lstStyle/>
                    <a:p>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Allows adjustment of the Brightness of the image. This can be Incremented/Decremented/Auto</a:t>
                      </a:r>
                    </a:p>
                    <a:p>
                      <a:endParaRPr lang="en-GB" sz="1400" dirty="0"/>
                    </a:p>
                  </a:txBody>
                  <a:tcPr/>
                </a:tc>
                <a:extLst>
                  <a:ext uri="{0D108BD9-81ED-4DB2-BD59-A6C34878D82A}">
                    <a16:rowId xmlns:a16="http://schemas.microsoft.com/office/drawing/2014/main" val="3309777082"/>
                  </a:ext>
                </a:extLst>
              </a:tr>
            </a:tbl>
          </a:graphicData>
        </a:graphic>
      </p:graphicFrame>
      <p:pic>
        <p:nvPicPr>
          <p:cNvPr id="26" name="Picture 25" descr="A black and white logo&#10;&#10;Description automatically generated">
            <a:extLst>
              <a:ext uri="{FF2B5EF4-FFF2-40B4-BE49-F238E27FC236}">
                <a16:creationId xmlns:a16="http://schemas.microsoft.com/office/drawing/2014/main" id="{CCEF81B4-4B26-C07E-76F2-C1C7C19E92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3045" y="2090228"/>
            <a:ext cx="1066800" cy="542925"/>
          </a:xfrm>
          <a:prstGeom prst="rect">
            <a:avLst/>
          </a:prstGeom>
        </p:spPr>
      </p:pic>
      <p:pic>
        <p:nvPicPr>
          <p:cNvPr id="28" name="Picture 27" descr="A black and white sign with white text&#10;&#10;Description automatically generated">
            <a:extLst>
              <a:ext uri="{FF2B5EF4-FFF2-40B4-BE49-F238E27FC236}">
                <a16:creationId xmlns:a16="http://schemas.microsoft.com/office/drawing/2014/main" id="{8701C798-DBCA-7C57-9004-B0FCED47B7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2395" y="2818845"/>
            <a:ext cx="1066800" cy="533400"/>
          </a:xfrm>
          <a:prstGeom prst="rect">
            <a:avLst/>
          </a:prstGeom>
        </p:spPr>
      </p:pic>
      <p:pic>
        <p:nvPicPr>
          <p:cNvPr id="30" name="Picture 29" descr="A black and white sign with white text&#10;&#10;Description automatically generated">
            <a:extLst>
              <a:ext uri="{FF2B5EF4-FFF2-40B4-BE49-F238E27FC236}">
                <a16:creationId xmlns:a16="http://schemas.microsoft.com/office/drawing/2014/main" id="{D26E2DE9-2734-3E2E-6F54-0AC871B5CA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62870" y="3529831"/>
            <a:ext cx="1076325" cy="523875"/>
          </a:xfrm>
          <a:prstGeom prst="rect">
            <a:avLst/>
          </a:prstGeom>
        </p:spPr>
      </p:pic>
      <p:pic>
        <p:nvPicPr>
          <p:cNvPr id="32" name="Picture 31">
            <a:extLst>
              <a:ext uri="{FF2B5EF4-FFF2-40B4-BE49-F238E27FC236}">
                <a16:creationId xmlns:a16="http://schemas.microsoft.com/office/drawing/2014/main" id="{18A31BFB-6ECC-8C92-FBF6-8E82BA329CC7}"/>
              </a:ext>
            </a:extLst>
          </p:cNvPr>
          <p:cNvPicPr>
            <a:picLocks noChangeAspect="1"/>
          </p:cNvPicPr>
          <p:nvPr/>
        </p:nvPicPr>
        <p:blipFill>
          <a:blip r:embed="rId7"/>
          <a:stretch>
            <a:fillRect/>
          </a:stretch>
        </p:blipFill>
        <p:spPr>
          <a:xfrm>
            <a:off x="8160433" y="3735822"/>
            <a:ext cx="1162212" cy="228632"/>
          </a:xfrm>
          <a:prstGeom prst="rect">
            <a:avLst/>
          </a:prstGeom>
        </p:spPr>
      </p:pic>
      <p:pic>
        <p:nvPicPr>
          <p:cNvPr id="34" name="Picture 33">
            <a:extLst>
              <a:ext uri="{FF2B5EF4-FFF2-40B4-BE49-F238E27FC236}">
                <a16:creationId xmlns:a16="http://schemas.microsoft.com/office/drawing/2014/main" id="{065AE6B0-3327-68A6-47AD-F8DF1658A64F}"/>
              </a:ext>
            </a:extLst>
          </p:cNvPr>
          <p:cNvPicPr>
            <a:picLocks noChangeAspect="1"/>
          </p:cNvPicPr>
          <p:nvPr/>
        </p:nvPicPr>
        <p:blipFill>
          <a:blip r:embed="rId8"/>
          <a:stretch>
            <a:fillRect/>
          </a:stretch>
        </p:blipFill>
        <p:spPr>
          <a:xfrm>
            <a:off x="9683444" y="3745348"/>
            <a:ext cx="1143160" cy="209579"/>
          </a:xfrm>
          <a:prstGeom prst="rect">
            <a:avLst/>
          </a:prstGeom>
        </p:spPr>
      </p:pic>
      <p:pic>
        <p:nvPicPr>
          <p:cNvPr id="36" name="Picture 35">
            <a:extLst>
              <a:ext uri="{FF2B5EF4-FFF2-40B4-BE49-F238E27FC236}">
                <a16:creationId xmlns:a16="http://schemas.microsoft.com/office/drawing/2014/main" id="{4A98BA6E-308A-EC76-0E21-1B0224E64ECD}"/>
              </a:ext>
            </a:extLst>
          </p:cNvPr>
          <p:cNvPicPr>
            <a:picLocks noChangeAspect="1"/>
          </p:cNvPicPr>
          <p:nvPr/>
        </p:nvPicPr>
        <p:blipFill>
          <a:blip r:embed="rId9"/>
          <a:stretch>
            <a:fillRect/>
          </a:stretch>
        </p:blipFill>
        <p:spPr>
          <a:xfrm>
            <a:off x="1753044" y="4192721"/>
            <a:ext cx="1076475" cy="533474"/>
          </a:xfrm>
          <a:prstGeom prst="rect">
            <a:avLst/>
          </a:prstGeom>
        </p:spPr>
      </p:pic>
      <p:grpSp>
        <p:nvGrpSpPr>
          <p:cNvPr id="55" name="Group 54">
            <a:extLst>
              <a:ext uri="{FF2B5EF4-FFF2-40B4-BE49-F238E27FC236}">
                <a16:creationId xmlns:a16="http://schemas.microsoft.com/office/drawing/2014/main" id="{32B1D38B-604B-33B2-03B9-026DFEF0A8ED}"/>
              </a:ext>
            </a:extLst>
          </p:cNvPr>
          <p:cNvGrpSpPr/>
          <p:nvPr/>
        </p:nvGrpSpPr>
        <p:grpSpPr>
          <a:xfrm>
            <a:off x="4212951" y="4387142"/>
            <a:ext cx="2747428" cy="386560"/>
            <a:chOff x="4212951" y="4387142"/>
            <a:chExt cx="2747428" cy="386560"/>
          </a:xfrm>
        </p:grpSpPr>
        <p:pic>
          <p:nvPicPr>
            <p:cNvPr id="38" name="Picture 37">
              <a:extLst>
                <a:ext uri="{FF2B5EF4-FFF2-40B4-BE49-F238E27FC236}">
                  <a16:creationId xmlns:a16="http://schemas.microsoft.com/office/drawing/2014/main" id="{6413ECA5-5A11-1631-114C-16B21A358C08}"/>
                </a:ext>
              </a:extLst>
            </p:cNvPr>
            <p:cNvPicPr>
              <a:picLocks noChangeAspect="1"/>
            </p:cNvPicPr>
            <p:nvPr/>
          </p:nvPicPr>
          <p:blipFill>
            <a:blip r:embed="rId10"/>
            <a:stretch>
              <a:fillRect/>
            </a:stretch>
          </p:blipFill>
          <p:spPr>
            <a:xfrm>
              <a:off x="4212951" y="4391126"/>
              <a:ext cx="791604" cy="378593"/>
            </a:xfrm>
            <a:prstGeom prst="rect">
              <a:avLst/>
            </a:prstGeom>
          </p:spPr>
        </p:pic>
        <p:pic>
          <p:nvPicPr>
            <p:cNvPr id="40" name="Picture 39">
              <a:extLst>
                <a:ext uri="{FF2B5EF4-FFF2-40B4-BE49-F238E27FC236}">
                  <a16:creationId xmlns:a16="http://schemas.microsoft.com/office/drawing/2014/main" id="{FF0E2261-CA94-0960-3370-22B78B938E79}"/>
                </a:ext>
              </a:extLst>
            </p:cNvPr>
            <p:cNvPicPr>
              <a:picLocks noChangeAspect="1"/>
            </p:cNvPicPr>
            <p:nvPr/>
          </p:nvPicPr>
          <p:blipFill>
            <a:blip r:embed="rId11"/>
            <a:stretch>
              <a:fillRect/>
            </a:stretch>
          </p:blipFill>
          <p:spPr>
            <a:xfrm>
              <a:off x="5231154" y="4391126"/>
              <a:ext cx="791605" cy="381667"/>
            </a:xfrm>
            <a:prstGeom prst="rect">
              <a:avLst/>
            </a:prstGeom>
          </p:spPr>
        </p:pic>
        <p:pic>
          <p:nvPicPr>
            <p:cNvPr id="42" name="Picture 41" descr="A black button with white text&#10;&#10;Description automatically generated">
              <a:extLst>
                <a:ext uri="{FF2B5EF4-FFF2-40B4-BE49-F238E27FC236}">
                  <a16:creationId xmlns:a16="http://schemas.microsoft.com/office/drawing/2014/main" id="{8C5AE036-4DFD-A04D-3C20-6DE0BE85FD3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2197" y="4387142"/>
              <a:ext cx="748182" cy="386560"/>
            </a:xfrm>
            <a:prstGeom prst="rect">
              <a:avLst/>
            </a:prstGeom>
          </p:spPr>
        </p:pic>
      </p:grpSp>
      <p:pic>
        <p:nvPicPr>
          <p:cNvPr id="44" name="Picture 43">
            <a:extLst>
              <a:ext uri="{FF2B5EF4-FFF2-40B4-BE49-F238E27FC236}">
                <a16:creationId xmlns:a16="http://schemas.microsoft.com/office/drawing/2014/main" id="{96FA9F19-C459-3195-FC87-951A91E3E967}"/>
              </a:ext>
            </a:extLst>
          </p:cNvPr>
          <p:cNvPicPr>
            <a:picLocks noChangeAspect="1"/>
          </p:cNvPicPr>
          <p:nvPr/>
        </p:nvPicPr>
        <p:blipFill>
          <a:blip r:embed="rId13"/>
          <a:stretch>
            <a:fillRect/>
          </a:stretch>
        </p:blipFill>
        <p:spPr>
          <a:xfrm>
            <a:off x="1762720" y="4865232"/>
            <a:ext cx="1076475" cy="495369"/>
          </a:xfrm>
          <a:prstGeom prst="rect">
            <a:avLst/>
          </a:prstGeom>
        </p:spPr>
      </p:pic>
      <p:pic>
        <p:nvPicPr>
          <p:cNvPr id="49" name="Picture 48">
            <a:extLst>
              <a:ext uri="{FF2B5EF4-FFF2-40B4-BE49-F238E27FC236}">
                <a16:creationId xmlns:a16="http://schemas.microsoft.com/office/drawing/2014/main" id="{A5008CB4-3A81-841E-5C47-76AC9A3AE2B1}"/>
              </a:ext>
            </a:extLst>
          </p:cNvPr>
          <p:cNvPicPr>
            <a:picLocks noChangeAspect="1"/>
          </p:cNvPicPr>
          <p:nvPr/>
        </p:nvPicPr>
        <p:blipFill>
          <a:blip r:embed="rId14"/>
          <a:stretch>
            <a:fillRect/>
          </a:stretch>
        </p:blipFill>
        <p:spPr>
          <a:xfrm>
            <a:off x="1753044" y="5499638"/>
            <a:ext cx="1076475" cy="533474"/>
          </a:xfrm>
          <a:prstGeom prst="rect">
            <a:avLst/>
          </a:prstGeom>
        </p:spPr>
      </p:pic>
      <p:grpSp>
        <p:nvGrpSpPr>
          <p:cNvPr id="56" name="Group 55">
            <a:extLst>
              <a:ext uri="{FF2B5EF4-FFF2-40B4-BE49-F238E27FC236}">
                <a16:creationId xmlns:a16="http://schemas.microsoft.com/office/drawing/2014/main" id="{88C30A3C-7610-A9CF-A1A4-17716DCF6196}"/>
              </a:ext>
            </a:extLst>
          </p:cNvPr>
          <p:cNvGrpSpPr/>
          <p:nvPr/>
        </p:nvGrpSpPr>
        <p:grpSpPr>
          <a:xfrm>
            <a:off x="4212951" y="5032234"/>
            <a:ext cx="2747428" cy="386560"/>
            <a:chOff x="4212951" y="4387142"/>
            <a:chExt cx="2747428" cy="386560"/>
          </a:xfrm>
        </p:grpSpPr>
        <p:pic>
          <p:nvPicPr>
            <p:cNvPr id="57" name="Picture 56">
              <a:extLst>
                <a:ext uri="{FF2B5EF4-FFF2-40B4-BE49-F238E27FC236}">
                  <a16:creationId xmlns:a16="http://schemas.microsoft.com/office/drawing/2014/main" id="{80356665-DACF-BC33-3947-E11608D66509}"/>
                </a:ext>
              </a:extLst>
            </p:cNvPr>
            <p:cNvPicPr>
              <a:picLocks noChangeAspect="1"/>
            </p:cNvPicPr>
            <p:nvPr/>
          </p:nvPicPr>
          <p:blipFill>
            <a:blip r:embed="rId10"/>
            <a:stretch>
              <a:fillRect/>
            </a:stretch>
          </p:blipFill>
          <p:spPr>
            <a:xfrm>
              <a:off x="4212951" y="4391126"/>
              <a:ext cx="791604" cy="378593"/>
            </a:xfrm>
            <a:prstGeom prst="rect">
              <a:avLst/>
            </a:prstGeom>
          </p:spPr>
        </p:pic>
        <p:pic>
          <p:nvPicPr>
            <p:cNvPr id="58" name="Picture 57">
              <a:extLst>
                <a:ext uri="{FF2B5EF4-FFF2-40B4-BE49-F238E27FC236}">
                  <a16:creationId xmlns:a16="http://schemas.microsoft.com/office/drawing/2014/main" id="{A7FED6C4-ED3B-F911-0F8C-BBFE0DFCDBE7}"/>
                </a:ext>
              </a:extLst>
            </p:cNvPr>
            <p:cNvPicPr>
              <a:picLocks noChangeAspect="1"/>
            </p:cNvPicPr>
            <p:nvPr/>
          </p:nvPicPr>
          <p:blipFill>
            <a:blip r:embed="rId11"/>
            <a:stretch>
              <a:fillRect/>
            </a:stretch>
          </p:blipFill>
          <p:spPr>
            <a:xfrm>
              <a:off x="5231154" y="4391126"/>
              <a:ext cx="791605" cy="381667"/>
            </a:xfrm>
            <a:prstGeom prst="rect">
              <a:avLst/>
            </a:prstGeom>
          </p:spPr>
        </p:pic>
        <p:pic>
          <p:nvPicPr>
            <p:cNvPr id="59" name="Picture 58" descr="A black button with white text&#10;&#10;Description automatically generated">
              <a:extLst>
                <a:ext uri="{FF2B5EF4-FFF2-40B4-BE49-F238E27FC236}">
                  <a16:creationId xmlns:a16="http://schemas.microsoft.com/office/drawing/2014/main" id="{418B4EC2-AFF7-EEED-7413-56B9F463701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2197" y="4387142"/>
              <a:ext cx="748182" cy="386560"/>
            </a:xfrm>
            <a:prstGeom prst="rect">
              <a:avLst/>
            </a:prstGeom>
          </p:spPr>
        </p:pic>
      </p:grpSp>
      <p:grpSp>
        <p:nvGrpSpPr>
          <p:cNvPr id="60" name="Group 59">
            <a:extLst>
              <a:ext uri="{FF2B5EF4-FFF2-40B4-BE49-F238E27FC236}">
                <a16:creationId xmlns:a16="http://schemas.microsoft.com/office/drawing/2014/main" id="{23289CF6-84AE-4F21-EBB7-F6238EA55E7D}"/>
              </a:ext>
            </a:extLst>
          </p:cNvPr>
          <p:cNvGrpSpPr/>
          <p:nvPr/>
        </p:nvGrpSpPr>
        <p:grpSpPr>
          <a:xfrm>
            <a:off x="4212951" y="5699016"/>
            <a:ext cx="2747428" cy="386560"/>
            <a:chOff x="4212951" y="4387142"/>
            <a:chExt cx="2747428" cy="386560"/>
          </a:xfrm>
        </p:grpSpPr>
        <p:pic>
          <p:nvPicPr>
            <p:cNvPr id="61" name="Picture 60">
              <a:extLst>
                <a:ext uri="{FF2B5EF4-FFF2-40B4-BE49-F238E27FC236}">
                  <a16:creationId xmlns:a16="http://schemas.microsoft.com/office/drawing/2014/main" id="{4BBC6566-FD0D-7A50-9E3A-2CFEE5A9B796}"/>
                </a:ext>
              </a:extLst>
            </p:cNvPr>
            <p:cNvPicPr>
              <a:picLocks noChangeAspect="1"/>
            </p:cNvPicPr>
            <p:nvPr/>
          </p:nvPicPr>
          <p:blipFill>
            <a:blip r:embed="rId10"/>
            <a:stretch>
              <a:fillRect/>
            </a:stretch>
          </p:blipFill>
          <p:spPr>
            <a:xfrm>
              <a:off x="4212951" y="4391126"/>
              <a:ext cx="791604" cy="378593"/>
            </a:xfrm>
            <a:prstGeom prst="rect">
              <a:avLst/>
            </a:prstGeom>
          </p:spPr>
        </p:pic>
        <p:pic>
          <p:nvPicPr>
            <p:cNvPr id="62" name="Picture 61">
              <a:extLst>
                <a:ext uri="{FF2B5EF4-FFF2-40B4-BE49-F238E27FC236}">
                  <a16:creationId xmlns:a16="http://schemas.microsoft.com/office/drawing/2014/main" id="{EFA6E7A9-BBA6-8ED6-94D8-27B4AF1E08D6}"/>
                </a:ext>
              </a:extLst>
            </p:cNvPr>
            <p:cNvPicPr>
              <a:picLocks noChangeAspect="1"/>
            </p:cNvPicPr>
            <p:nvPr/>
          </p:nvPicPr>
          <p:blipFill>
            <a:blip r:embed="rId11"/>
            <a:stretch>
              <a:fillRect/>
            </a:stretch>
          </p:blipFill>
          <p:spPr>
            <a:xfrm>
              <a:off x="5231154" y="4391126"/>
              <a:ext cx="791605" cy="381667"/>
            </a:xfrm>
            <a:prstGeom prst="rect">
              <a:avLst/>
            </a:prstGeom>
          </p:spPr>
        </p:pic>
        <p:pic>
          <p:nvPicPr>
            <p:cNvPr id="63" name="Picture 62" descr="A black button with white text&#10;&#10;Description automatically generated">
              <a:extLst>
                <a:ext uri="{FF2B5EF4-FFF2-40B4-BE49-F238E27FC236}">
                  <a16:creationId xmlns:a16="http://schemas.microsoft.com/office/drawing/2014/main" id="{31904AF9-BC8F-B733-670A-FCE241352A1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2197" y="4387142"/>
              <a:ext cx="748182" cy="386560"/>
            </a:xfrm>
            <a:prstGeom prst="rect">
              <a:avLst/>
            </a:prstGeom>
          </p:spPr>
        </p:pic>
      </p:grpSp>
    </p:spTree>
    <p:extLst>
      <p:ext uri="{BB962C8B-B14F-4D97-AF65-F5344CB8AC3E}">
        <p14:creationId xmlns:p14="http://schemas.microsoft.com/office/powerpoint/2010/main" val="407300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Basic System Operation - External Devices - GPS</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12</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9" name="TextBox 8">
            <a:extLst>
              <a:ext uri="{FF2B5EF4-FFF2-40B4-BE49-F238E27FC236}">
                <a16:creationId xmlns:a16="http://schemas.microsoft.com/office/drawing/2014/main" id="{508D1965-8761-418F-B5D2-946E059D520A}"/>
              </a:ext>
            </a:extLst>
          </p:cNvPr>
          <p:cNvSpPr txBox="1"/>
          <p:nvPr/>
        </p:nvSpPr>
        <p:spPr>
          <a:xfrm>
            <a:off x="875183" y="1549857"/>
            <a:ext cx="10567647" cy="3477875"/>
          </a:xfrm>
          <a:prstGeom prst="rect">
            <a:avLst/>
          </a:prstGeom>
          <a:noFill/>
        </p:spPr>
        <p:txBody>
          <a:bodyPr wrap="square">
            <a:spAutoFit/>
          </a:bodyPr>
          <a:lstStyle/>
          <a:p>
            <a:endParaRPr lang="en-GB" sz="2000" dirty="0"/>
          </a:p>
          <a:p>
            <a:r>
              <a:rPr lang="en-GB" sz="2000" dirty="0"/>
              <a:t>Provides the following data:</a:t>
            </a:r>
          </a:p>
          <a:p>
            <a:pPr marL="742950" lvl="1" indent="-285750">
              <a:buFont typeface="Arial" panose="020B0604020202020204" pitchFamily="34" charset="0"/>
              <a:buChar char="•"/>
            </a:pPr>
            <a:r>
              <a:rPr lang="en-GB" sz="2000" dirty="0"/>
              <a:t>Container position</a:t>
            </a:r>
            <a:br>
              <a:rPr lang="en-GB" sz="2000" dirty="0"/>
            </a:br>
            <a:r>
              <a:rPr lang="en-GB" sz="2000" dirty="0"/>
              <a:t>This information is provided by a system GPS and compass</a:t>
            </a:r>
          </a:p>
          <a:p>
            <a:endParaRPr lang="en-GB" sz="2000" dirty="0"/>
          </a:p>
          <a:p>
            <a:endParaRPr lang="en-GB" sz="2000" dirty="0"/>
          </a:p>
          <a:p>
            <a:endParaRPr lang="en-GB" sz="2000" dirty="0"/>
          </a:p>
          <a:p>
            <a:endParaRPr lang="en-GB" sz="2000" dirty="0"/>
          </a:p>
          <a:p>
            <a:endParaRPr lang="en-GB" sz="2000" dirty="0"/>
          </a:p>
          <a:p>
            <a:r>
              <a:rPr lang="en-GB" sz="2000" dirty="0"/>
              <a:t>The units for displaying GPS position can be toggled between Latitude/Longitude, MGRS and UTM in the admin menu</a:t>
            </a:r>
            <a:endParaRPr lang="en-GB" sz="1600" i="1" dirty="0"/>
          </a:p>
        </p:txBody>
      </p:sp>
      <p:pic>
        <p:nvPicPr>
          <p:cNvPr id="3" name="Picture 2">
            <a:extLst>
              <a:ext uri="{FF2B5EF4-FFF2-40B4-BE49-F238E27FC236}">
                <a16:creationId xmlns:a16="http://schemas.microsoft.com/office/drawing/2014/main" id="{BCA4720C-8365-ADEF-8D5E-66DB4C217668}"/>
              </a:ext>
            </a:extLst>
          </p:cNvPr>
          <p:cNvPicPr>
            <a:picLocks noChangeAspect="1"/>
          </p:cNvPicPr>
          <p:nvPr/>
        </p:nvPicPr>
        <p:blipFill>
          <a:blip r:embed="rId4"/>
          <a:stretch>
            <a:fillRect/>
          </a:stretch>
        </p:blipFill>
        <p:spPr>
          <a:xfrm>
            <a:off x="5072233" y="2975536"/>
            <a:ext cx="1714739" cy="1124107"/>
          </a:xfrm>
          <a:prstGeom prst="rect">
            <a:avLst/>
          </a:prstGeom>
        </p:spPr>
      </p:pic>
    </p:spTree>
    <p:extLst>
      <p:ext uri="{BB962C8B-B14F-4D97-AF65-F5344CB8AC3E}">
        <p14:creationId xmlns:p14="http://schemas.microsoft.com/office/powerpoint/2010/main" val="964589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Software application </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13</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765916BF-3551-4113-9329-66FD9E5BC70C}"/>
              </a:ext>
            </a:extLst>
          </p:cNvPr>
          <p:cNvSpPr txBox="1"/>
          <p:nvPr/>
        </p:nvSpPr>
        <p:spPr>
          <a:xfrm>
            <a:off x="4807689" y="3219432"/>
            <a:ext cx="3409950" cy="646331"/>
          </a:xfrm>
          <a:prstGeom prst="rect">
            <a:avLst/>
          </a:prstGeom>
          <a:noFill/>
        </p:spPr>
        <p:txBody>
          <a:bodyPr wrap="square" rtlCol="0">
            <a:spAutoFit/>
          </a:bodyPr>
          <a:lstStyle/>
          <a:p>
            <a:r>
              <a:rPr lang="en-GB" sz="3600" dirty="0"/>
              <a:t>Questions? </a:t>
            </a:r>
          </a:p>
        </p:txBody>
      </p:sp>
    </p:spTree>
    <p:extLst>
      <p:ext uri="{BB962C8B-B14F-4D97-AF65-F5344CB8AC3E}">
        <p14:creationId xmlns:p14="http://schemas.microsoft.com/office/powerpoint/2010/main" val="13284581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6291</TotalTime>
  <Words>1184</Words>
  <Application>Microsoft Office PowerPoint</Application>
  <PresentationFormat>Widescreen</PresentationFormat>
  <Paragraphs>203</Paragraphs>
  <Slides>13</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NDMA CUAS Operators VMS – Basic Operation</vt:lpstr>
      <vt:lpstr>Basic System Operation</vt:lpstr>
      <vt:lpstr>Basic System Operation</vt:lpstr>
      <vt:lpstr>Basic System Operation - Main Display Navigation</vt:lpstr>
      <vt:lpstr>Basic System Operation - Sub-system indicators</vt:lpstr>
      <vt:lpstr>Basic System Operation - Mode selection </vt:lpstr>
      <vt:lpstr>Basic System Operation - Mode selection </vt:lpstr>
      <vt:lpstr>Basic System Operation – TV Camera Controls</vt:lpstr>
      <vt:lpstr>Basic System Operation – TV Camera Controls</vt:lpstr>
      <vt:lpstr>Basic System Operation – TI Camera Controls </vt:lpstr>
      <vt:lpstr>Basic System Operation – TI Camera Controls </vt:lpstr>
      <vt:lpstr>Basic System Operation - External Devices - GPS</vt:lpstr>
      <vt:lpstr>Software application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Keith Wyatt</dc:creator>
  <cp:lastModifiedBy>Phillip Griffin</cp:lastModifiedBy>
  <cp:revision>184</cp:revision>
  <cp:lastPrinted>2021-05-18T10:50:50Z</cp:lastPrinted>
  <dcterms:created xsi:type="dcterms:W3CDTF">2020-07-29T15:29:40Z</dcterms:created>
  <dcterms:modified xsi:type="dcterms:W3CDTF">2024-06-03T09:07:35Z</dcterms:modified>
</cp:coreProperties>
</file>